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810" r:id="rId2"/>
    <p:sldId id="1055" r:id="rId3"/>
    <p:sldId id="1056" r:id="rId4"/>
    <p:sldId id="1015" r:id="rId5"/>
    <p:sldId id="1028" r:id="rId6"/>
    <p:sldId id="1024" r:id="rId7"/>
    <p:sldId id="1025" r:id="rId8"/>
    <p:sldId id="1027" r:id="rId9"/>
    <p:sldId id="1026" r:id="rId10"/>
    <p:sldId id="1029" r:id="rId11"/>
    <p:sldId id="1032" r:id="rId12"/>
    <p:sldId id="103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08C2F381-1777-245C-43F7-FBA3957C2FC2}" name="Kate Garlick" initials="KG" userId="247d839a940f1946" providerId="Windows Live"/>
  <p188:author id="{DE2173D4-1BC1-96AC-194B-886B5D9930CD}" name="Annabel McDonald" initials="AM" userId="df39f375605b57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bel McDonald" initials="AM" lastIdx="113" clrIdx="0">
    <p:extLst>
      <p:ext uri="{19B8F6BF-5375-455C-9EA6-DF929625EA0E}">
        <p15:presenceInfo xmlns:p15="http://schemas.microsoft.com/office/powerpoint/2012/main" userId="df39f375605b57fc" providerId="Windows Live"/>
      </p:ext>
    </p:extLst>
  </p:cmAuthor>
  <p:cmAuthor id="2" name="Kate Garlick" initials="KG" lastIdx="14" clrIdx="1">
    <p:extLst>
      <p:ext uri="{19B8F6BF-5375-455C-9EA6-DF929625EA0E}">
        <p15:presenceInfo xmlns:p15="http://schemas.microsoft.com/office/powerpoint/2012/main" userId="247d839a940f1946" providerId="Windows Live"/>
      </p:ext>
    </p:extLst>
  </p:cmAuthor>
  <p:cmAuthor id="3" name="Emily Adkins" initials="EA" lastIdx="49" clrIdx="2">
    <p:extLst>
      <p:ext uri="{19B8F6BF-5375-455C-9EA6-DF929625EA0E}">
        <p15:presenceInfo xmlns:p15="http://schemas.microsoft.com/office/powerpoint/2012/main" userId="221ef2226ed968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AB2F"/>
    <a:srgbClr val="5B9BD5"/>
    <a:srgbClr val="C9F0EF"/>
    <a:srgbClr val="DAE9F6"/>
    <a:srgbClr val="FFC999"/>
    <a:srgbClr val="BD90DC"/>
    <a:srgbClr val="ECDFF5"/>
    <a:srgbClr val="FFD5E4"/>
    <a:srgbClr val="FF790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2336" autoAdjust="0"/>
  </p:normalViewPr>
  <p:slideViewPr>
    <p:cSldViewPr snapToGrid="0">
      <p:cViewPr varScale="1">
        <p:scale>
          <a:sx n="60" d="100"/>
          <a:sy n="60" d="100"/>
        </p:scale>
        <p:origin x="1325"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AC97-46B4-4203-B359-6F6C3FB6D647}" type="datetimeFigureOut">
              <a:rPr lang="en-GB" smtClean="0"/>
              <a:t>18/12/2025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460CA-E4DF-44B0-820C-F2AC221EA031}" type="slidenum">
              <a:rPr lang="en-GB" smtClean="0"/>
              <a:t>‹#›</a:t>
            </a:fld>
            <a:endParaRPr lang="en-GB"/>
          </a:p>
        </p:txBody>
      </p:sp>
    </p:spTree>
    <p:extLst>
      <p:ext uri="{BB962C8B-B14F-4D97-AF65-F5344CB8AC3E}">
        <p14:creationId xmlns:p14="http://schemas.microsoft.com/office/powerpoint/2010/main" val="420229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ushey-tmet.uk/students/student-porta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998679-05F1-47D0-875F-78CA5325F3AB}" type="slidenum">
              <a:rPr lang="en-GB" smtClean="0"/>
              <a:t>1</a:t>
            </a:fld>
            <a:endParaRPr lang="en-GB"/>
          </a:p>
        </p:txBody>
      </p:sp>
    </p:spTree>
    <p:extLst>
      <p:ext uri="{BB962C8B-B14F-4D97-AF65-F5344CB8AC3E}">
        <p14:creationId xmlns:p14="http://schemas.microsoft.com/office/powerpoint/2010/main" val="89089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 Stage 2 - </a:t>
            </a:r>
            <a:r>
              <a:rPr lang="en-GB" b="0" dirty="0"/>
              <a:t>Your application has not been sent yet – you need to click ‘Review and send your application’. </a:t>
            </a:r>
            <a:endParaRPr lang="en-GB" b="0" i="1" dirty="0"/>
          </a:p>
        </p:txBody>
      </p:sp>
      <p:sp>
        <p:nvSpPr>
          <p:cNvPr id="4" name="Slide Number Placeholder 3"/>
          <p:cNvSpPr>
            <a:spLocks noGrp="1"/>
          </p:cNvSpPr>
          <p:nvPr>
            <p:ph type="sldNum" sz="quarter" idx="5"/>
          </p:nvPr>
        </p:nvSpPr>
        <p:spPr/>
        <p:txBody>
          <a:bodyPr/>
          <a:lstStyle/>
          <a:p>
            <a:fld id="{33998679-05F1-47D0-875F-78CA5325F3AB}" type="slidenum">
              <a:rPr lang="en-GB" smtClean="0"/>
              <a:t>10</a:t>
            </a:fld>
            <a:endParaRPr lang="en-GB"/>
          </a:p>
        </p:txBody>
      </p:sp>
    </p:spTree>
    <p:extLst>
      <p:ext uri="{BB962C8B-B14F-4D97-AF65-F5344CB8AC3E}">
        <p14:creationId xmlns:p14="http://schemas.microsoft.com/office/powerpoint/2010/main" val="238982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 </a:t>
            </a:r>
            <a:r>
              <a:rPr lang="en-GB" b="0" dirty="0"/>
              <a:t>Students need to scroll down to check their personal information is correct, make changes if needed, and answer questions from colleges towards the end. (Checking personal information only needs to be done on the first application) The application preference is a dropdown with 1 being first choice, 2 being second and so on.</a:t>
            </a:r>
            <a:r>
              <a:rPr lang="en-GB" b="0" i="1" dirty="0"/>
              <a:t> </a:t>
            </a:r>
          </a:p>
        </p:txBody>
      </p:sp>
      <p:sp>
        <p:nvSpPr>
          <p:cNvPr id="4" name="Slide Number Placeholder 3"/>
          <p:cNvSpPr>
            <a:spLocks noGrp="1"/>
          </p:cNvSpPr>
          <p:nvPr>
            <p:ph type="sldNum" sz="quarter" idx="5"/>
          </p:nvPr>
        </p:nvSpPr>
        <p:spPr/>
        <p:txBody>
          <a:bodyPr/>
          <a:lstStyle/>
          <a:p>
            <a:fld id="{33998679-05F1-47D0-875F-78CA5325F3AB}" type="slidenum">
              <a:rPr lang="en-GB" smtClean="0"/>
              <a:t>11</a:t>
            </a:fld>
            <a:endParaRPr lang="en-GB"/>
          </a:p>
        </p:txBody>
      </p:sp>
    </p:spTree>
    <p:extLst>
      <p:ext uri="{BB962C8B-B14F-4D97-AF65-F5344CB8AC3E}">
        <p14:creationId xmlns:p14="http://schemas.microsoft.com/office/powerpoint/2010/main" val="116891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 </a:t>
            </a:r>
            <a:r>
              <a:rPr lang="en-GB" b="0" dirty="0"/>
              <a:t>This is how the application will look once sent, if it is still showing as Draft, you need to click on continue to finish submitting your application.</a:t>
            </a:r>
            <a:endParaRPr lang="en-GB" b="0" i="1" dirty="0"/>
          </a:p>
        </p:txBody>
      </p:sp>
      <p:sp>
        <p:nvSpPr>
          <p:cNvPr id="4" name="Slide Number Placeholder 3"/>
          <p:cNvSpPr>
            <a:spLocks noGrp="1"/>
          </p:cNvSpPr>
          <p:nvPr>
            <p:ph type="sldNum" sz="quarter" idx="5"/>
          </p:nvPr>
        </p:nvSpPr>
        <p:spPr/>
        <p:txBody>
          <a:bodyPr/>
          <a:lstStyle/>
          <a:p>
            <a:fld id="{33998679-05F1-47D0-875F-78CA5325F3AB}" type="slidenum">
              <a:rPr lang="en-GB" smtClean="0"/>
              <a:t>12</a:t>
            </a:fld>
            <a:endParaRPr lang="en-GB"/>
          </a:p>
        </p:txBody>
      </p:sp>
    </p:spTree>
    <p:extLst>
      <p:ext uri="{BB962C8B-B14F-4D97-AF65-F5344CB8AC3E}">
        <p14:creationId xmlns:p14="http://schemas.microsoft.com/office/powerpoint/2010/main" val="410528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634D5-E17C-FBE8-8CEC-960BFE9B9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644AA-31A1-E607-3688-6AB7AD793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FC5BE-8C0E-A310-33CA-CB690341C7E9}"/>
              </a:ext>
            </a:extLst>
          </p:cNvPr>
          <p:cNvSpPr>
            <a:spLocks noGrp="1"/>
          </p:cNvSpPr>
          <p:nvPr>
            <p:ph type="body" idx="1"/>
          </p:nvPr>
        </p:nvSpPr>
        <p:spPr/>
        <p:txBody>
          <a:bodyPr/>
          <a:lstStyle/>
          <a:p>
            <a:r>
              <a:rPr lang="en-GB" dirty="0"/>
              <a:t>Teacher: Important college information relating to Leicester College Learner hub and the effects of the merger between Loughborough College and SMB College.</a:t>
            </a:r>
          </a:p>
        </p:txBody>
      </p:sp>
      <p:sp>
        <p:nvSpPr>
          <p:cNvPr id="4" name="Slide Number Placeholder 3">
            <a:extLst>
              <a:ext uri="{FF2B5EF4-FFF2-40B4-BE49-F238E27FC236}">
                <a16:creationId xmlns:a16="http://schemas.microsoft.com/office/drawing/2014/main" id="{5B7514ED-018F-D12E-20E9-35284B890544}"/>
              </a:ext>
            </a:extLst>
          </p:cNvPr>
          <p:cNvSpPr>
            <a:spLocks noGrp="1"/>
          </p:cNvSpPr>
          <p:nvPr>
            <p:ph type="sldNum" sz="quarter" idx="5"/>
          </p:nvPr>
        </p:nvSpPr>
        <p:spPr/>
        <p:txBody>
          <a:bodyPr/>
          <a:lstStyle/>
          <a:p>
            <a:fld id="{920CDDEA-B692-4DF6-84D2-EA724E08B4A0}" type="slidenum">
              <a:rPr lang="en-GB" smtClean="0"/>
              <a:t>2</a:t>
            </a:fld>
            <a:endParaRPr lang="en-GB"/>
          </a:p>
        </p:txBody>
      </p:sp>
    </p:spTree>
    <p:extLst>
      <p:ext uri="{BB962C8B-B14F-4D97-AF65-F5344CB8AC3E}">
        <p14:creationId xmlns:p14="http://schemas.microsoft.com/office/powerpoint/2010/main" val="284270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22360-408F-F1CE-86B7-C07655DD8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D8D02-4255-0AC5-CDCA-5860A96DD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CA6F7-2F3D-FE9A-F91B-11CA5CB2B4D0}"/>
              </a:ext>
            </a:extLst>
          </p:cNvPr>
          <p:cNvSpPr>
            <a:spLocks noGrp="1"/>
          </p:cNvSpPr>
          <p:nvPr>
            <p:ph type="body" idx="1"/>
          </p:nvPr>
        </p:nvSpPr>
        <p:spPr/>
        <p:txBody>
          <a:bodyPr/>
          <a:lstStyle/>
          <a:p>
            <a:r>
              <a:rPr lang="en-GB" dirty="0"/>
              <a:t>Teacher: When students view courses on PS16, they can see which campus the course applies to.</a:t>
            </a:r>
          </a:p>
        </p:txBody>
      </p:sp>
      <p:sp>
        <p:nvSpPr>
          <p:cNvPr id="4" name="Slide Number Placeholder 3">
            <a:extLst>
              <a:ext uri="{FF2B5EF4-FFF2-40B4-BE49-F238E27FC236}">
                <a16:creationId xmlns:a16="http://schemas.microsoft.com/office/drawing/2014/main" id="{7EF44FC5-5871-DBD3-10B0-1E02C153551E}"/>
              </a:ext>
            </a:extLst>
          </p:cNvPr>
          <p:cNvSpPr>
            <a:spLocks noGrp="1"/>
          </p:cNvSpPr>
          <p:nvPr>
            <p:ph type="sldNum" sz="quarter" idx="5"/>
          </p:nvPr>
        </p:nvSpPr>
        <p:spPr/>
        <p:txBody>
          <a:bodyPr/>
          <a:lstStyle/>
          <a:p>
            <a:fld id="{920CDDEA-B692-4DF6-84D2-EA724E08B4A0}" type="slidenum">
              <a:rPr lang="en-GB" smtClean="0"/>
              <a:t>3</a:t>
            </a:fld>
            <a:endParaRPr lang="en-GB"/>
          </a:p>
        </p:txBody>
      </p:sp>
    </p:spTree>
    <p:extLst>
      <p:ext uri="{BB962C8B-B14F-4D97-AF65-F5344CB8AC3E}">
        <p14:creationId xmlns:p14="http://schemas.microsoft.com/office/powerpoint/2010/main" val="97201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a:t>
            </a:r>
            <a:r>
              <a:rPr lang="en-GB" dirty="0"/>
              <a:t> Students can access the links to PS16 and Outlook on their ‘Student portal’ on the Rushey Mead website. They need to scroll down to ‘Load more posts’ to find it. If needed, please demonstrate to students </a:t>
            </a:r>
            <a:r>
              <a:rPr lang="en-US" dirty="0">
                <a:hlinkClick r:id="rId3"/>
              </a:rPr>
              <a:t>Student Portal – Rushey Mead Academy | TMET Leicester MAT</a:t>
            </a:r>
            <a:r>
              <a:rPr lang="en-US" dirty="0"/>
              <a:t> </a:t>
            </a:r>
            <a:r>
              <a:rPr lang="en-GB" dirty="0"/>
              <a:t> </a:t>
            </a:r>
            <a:endParaRPr lang="en-GB" i="1" dirty="0"/>
          </a:p>
        </p:txBody>
      </p:sp>
      <p:sp>
        <p:nvSpPr>
          <p:cNvPr id="4" name="Slide Number Placeholder 3"/>
          <p:cNvSpPr>
            <a:spLocks noGrp="1"/>
          </p:cNvSpPr>
          <p:nvPr>
            <p:ph type="sldNum" sz="quarter" idx="5"/>
          </p:nvPr>
        </p:nvSpPr>
        <p:spPr/>
        <p:txBody>
          <a:bodyPr/>
          <a:lstStyle/>
          <a:p>
            <a:fld id="{33998679-05F1-47D0-875F-78CA5325F3AB}" type="slidenum">
              <a:rPr lang="en-GB" smtClean="0"/>
              <a:t>4</a:t>
            </a:fld>
            <a:endParaRPr lang="en-GB"/>
          </a:p>
        </p:txBody>
      </p:sp>
    </p:spTree>
    <p:extLst>
      <p:ext uri="{BB962C8B-B14F-4D97-AF65-F5344CB8AC3E}">
        <p14:creationId xmlns:p14="http://schemas.microsoft.com/office/powerpoint/2010/main" val="117100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 </a:t>
            </a:r>
            <a:r>
              <a:rPr lang="en-GB" b="0" dirty="0"/>
              <a:t>Are you ready to submit your applications? Read the slide and the 2 stage application process details</a:t>
            </a:r>
            <a:endParaRPr lang="en-GB" b="0" i="1" dirty="0"/>
          </a:p>
        </p:txBody>
      </p:sp>
      <p:sp>
        <p:nvSpPr>
          <p:cNvPr id="4" name="Slide Number Placeholder 3"/>
          <p:cNvSpPr>
            <a:spLocks noGrp="1"/>
          </p:cNvSpPr>
          <p:nvPr>
            <p:ph type="sldNum" sz="quarter" idx="5"/>
          </p:nvPr>
        </p:nvSpPr>
        <p:spPr/>
        <p:txBody>
          <a:bodyPr/>
          <a:lstStyle/>
          <a:p>
            <a:fld id="{33998679-05F1-47D0-875F-78CA5325F3AB}" type="slidenum">
              <a:rPr lang="en-GB" smtClean="0"/>
              <a:t>5</a:t>
            </a:fld>
            <a:endParaRPr lang="en-GB"/>
          </a:p>
        </p:txBody>
      </p:sp>
    </p:spTree>
    <p:extLst>
      <p:ext uri="{BB962C8B-B14F-4D97-AF65-F5344CB8AC3E}">
        <p14:creationId xmlns:p14="http://schemas.microsoft.com/office/powerpoint/2010/main" val="363012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 </a:t>
            </a:r>
            <a:r>
              <a:rPr lang="en-GB" b="0" dirty="0"/>
              <a:t>Submitting applications Stage 1 – students begin stage 1 by clicking on ‘create or review applications, then click on Standard Application – Create a new application.</a:t>
            </a:r>
            <a:endParaRPr lang="en-GB" b="0" i="1" dirty="0"/>
          </a:p>
        </p:txBody>
      </p:sp>
      <p:sp>
        <p:nvSpPr>
          <p:cNvPr id="4" name="Slide Number Placeholder 3"/>
          <p:cNvSpPr>
            <a:spLocks noGrp="1"/>
          </p:cNvSpPr>
          <p:nvPr>
            <p:ph type="sldNum" sz="quarter" idx="5"/>
          </p:nvPr>
        </p:nvSpPr>
        <p:spPr/>
        <p:txBody>
          <a:bodyPr/>
          <a:lstStyle/>
          <a:p>
            <a:fld id="{33998679-05F1-47D0-875F-78CA5325F3AB}" type="slidenum">
              <a:rPr lang="en-GB" smtClean="0"/>
              <a:t>6</a:t>
            </a:fld>
            <a:endParaRPr lang="en-GB"/>
          </a:p>
        </p:txBody>
      </p:sp>
    </p:spTree>
    <p:extLst>
      <p:ext uri="{BB962C8B-B14F-4D97-AF65-F5344CB8AC3E}">
        <p14:creationId xmlns:p14="http://schemas.microsoft.com/office/powerpoint/2010/main" val="250442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 </a:t>
            </a:r>
            <a:r>
              <a:rPr lang="en-GB" b="0" dirty="0"/>
              <a:t>Select the college, save and continue, then click to Add courses</a:t>
            </a:r>
            <a:endParaRPr lang="en-GB" b="0" i="1" dirty="0"/>
          </a:p>
        </p:txBody>
      </p:sp>
      <p:sp>
        <p:nvSpPr>
          <p:cNvPr id="4" name="Slide Number Placeholder 3"/>
          <p:cNvSpPr>
            <a:spLocks noGrp="1"/>
          </p:cNvSpPr>
          <p:nvPr>
            <p:ph type="sldNum" sz="quarter" idx="5"/>
          </p:nvPr>
        </p:nvSpPr>
        <p:spPr/>
        <p:txBody>
          <a:bodyPr/>
          <a:lstStyle/>
          <a:p>
            <a:fld id="{33998679-05F1-47D0-875F-78CA5325F3AB}" type="slidenum">
              <a:rPr lang="en-GB" smtClean="0"/>
              <a:t>7</a:t>
            </a:fld>
            <a:endParaRPr lang="en-GB"/>
          </a:p>
        </p:txBody>
      </p:sp>
    </p:spTree>
    <p:extLst>
      <p:ext uri="{BB962C8B-B14F-4D97-AF65-F5344CB8AC3E}">
        <p14:creationId xmlns:p14="http://schemas.microsoft.com/office/powerpoint/2010/main" val="279754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 </a:t>
            </a:r>
            <a:r>
              <a:rPr lang="en-GB" b="0" dirty="0"/>
              <a:t>Add each course separately. Once they have been added, you will have the opportunity to add a sentence to say why you have chosen these courses.</a:t>
            </a:r>
            <a:endParaRPr lang="en-GB" b="0" i="1" dirty="0"/>
          </a:p>
        </p:txBody>
      </p:sp>
      <p:sp>
        <p:nvSpPr>
          <p:cNvPr id="4" name="Slide Number Placeholder 3"/>
          <p:cNvSpPr>
            <a:spLocks noGrp="1"/>
          </p:cNvSpPr>
          <p:nvPr>
            <p:ph type="sldNum" sz="quarter" idx="5"/>
          </p:nvPr>
        </p:nvSpPr>
        <p:spPr/>
        <p:txBody>
          <a:bodyPr/>
          <a:lstStyle/>
          <a:p>
            <a:fld id="{33998679-05F1-47D0-875F-78CA5325F3AB}" type="slidenum">
              <a:rPr lang="en-GB" smtClean="0"/>
              <a:t>8</a:t>
            </a:fld>
            <a:endParaRPr lang="en-GB"/>
          </a:p>
        </p:txBody>
      </p:sp>
    </p:spTree>
    <p:extLst>
      <p:ext uri="{BB962C8B-B14F-4D97-AF65-F5344CB8AC3E}">
        <p14:creationId xmlns:p14="http://schemas.microsoft.com/office/powerpoint/2010/main" val="174918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 </a:t>
            </a:r>
            <a:r>
              <a:rPr lang="en-GB" b="0" dirty="0"/>
              <a:t>Here you need to put a short explanation to state why you have chosen the course or courses (1 short sentence is enough),</a:t>
            </a:r>
            <a:r>
              <a:rPr lang="en-GB" b="0" i="1" dirty="0"/>
              <a:t> </a:t>
            </a:r>
            <a:r>
              <a:rPr lang="en-GB" b="0" dirty="0"/>
              <a:t>then click Save &amp; Continue</a:t>
            </a:r>
            <a:endParaRPr lang="en-GB" b="0" i="1" dirty="0"/>
          </a:p>
        </p:txBody>
      </p:sp>
      <p:sp>
        <p:nvSpPr>
          <p:cNvPr id="4" name="Slide Number Placeholder 3"/>
          <p:cNvSpPr>
            <a:spLocks noGrp="1"/>
          </p:cNvSpPr>
          <p:nvPr>
            <p:ph type="sldNum" sz="quarter" idx="5"/>
          </p:nvPr>
        </p:nvSpPr>
        <p:spPr/>
        <p:txBody>
          <a:bodyPr/>
          <a:lstStyle/>
          <a:p>
            <a:fld id="{33998679-05F1-47D0-875F-78CA5325F3AB}" type="slidenum">
              <a:rPr lang="en-GB" smtClean="0"/>
              <a:t>9</a:t>
            </a:fld>
            <a:endParaRPr lang="en-GB"/>
          </a:p>
        </p:txBody>
      </p:sp>
    </p:spTree>
    <p:extLst>
      <p:ext uri="{BB962C8B-B14F-4D97-AF65-F5344CB8AC3E}">
        <p14:creationId xmlns:p14="http://schemas.microsoft.com/office/powerpoint/2010/main" val="198367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C19E-6003-405A-A598-FF69F0384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31039A-6193-463B-84BB-4B932160A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AF0C71-6325-4293-8E43-F245DD14860D}"/>
              </a:ext>
            </a:extLst>
          </p:cNvPr>
          <p:cNvSpPr>
            <a:spLocks noGrp="1"/>
          </p:cNvSpPr>
          <p:nvPr>
            <p:ph type="dt" sz="half" idx="10"/>
          </p:nvPr>
        </p:nvSpPr>
        <p:spPr/>
        <p:txBody>
          <a:bodyPr/>
          <a:lstStyle/>
          <a:p>
            <a:fld id="{AB4B2DD0-4293-4F28-94DA-A75E96E66086}" type="datetimeFigureOut">
              <a:rPr lang="en-GB" smtClean="0"/>
              <a:t>18/12/2025</a:t>
            </a:fld>
            <a:endParaRPr lang="en-GB"/>
          </a:p>
        </p:txBody>
      </p:sp>
      <p:sp>
        <p:nvSpPr>
          <p:cNvPr id="5" name="Footer Placeholder 4">
            <a:extLst>
              <a:ext uri="{FF2B5EF4-FFF2-40B4-BE49-F238E27FC236}">
                <a16:creationId xmlns:a16="http://schemas.microsoft.com/office/drawing/2014/main" id="{DAD74499-BDB3-4097-9E62-53DB86DFD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94D520-AFEA-4F8F-A8D8-21CE23D44BA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64204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FE77-9662-4B2F-BB26-D327B04F46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495FED-715B-449F-8F23-800E5F9D0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CFEA6-2B01-43E8-BEA3-8CA92CC57A85}"/>
              </a:ext>
            </a:extLst>
          </p:cNvPr>
          <p:cNvSpPr>
            <a:spLocks noGrp="1"/>
          </p:cNvSpPr>
          <p:nvPr>
            <p:ph type="dt" sz="half" idx="10"/>
          </p:nvPr>
        </p:nvSpPr>
        <p:spPr/>
        <p:txBody>
          <a:bodyPr/>
          <a:lstStyle/>
          <a:p>
            <a:fld id="{AB4B2DD0-4293-4F28-94DA-A75E96E66086}" type="datetimeFigureOut">
              <a:rPr lang="en-GB" smtClean="0"/>
              <a:t>18/12/2025</a:t>
            </a:fld>
            <a:endParaRPr lang="en-GB"/>
          </a:p>
        </p:txBody>
      </p:sp>
      <p:sp>
        <p:nvSpPr>
          <p:cNvPr id="5" name="Footer Placeholder 4">
            <a:extLst>
              <a:ext uri="{FF2B5EF4-FFF2-40B4-BE49-F238E27FC236}">
                <a16:creationId xmlns:a16="http://schemas.microsoft.com/office/drawing/2014/main" id="{08167B90-6C8E-41BB-A405-EB195BC99D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7C8EBF-98A6-4AAF-BB2D-C6408CEB017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44839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7E769C-4D08-4C2E-B0D3-8DD3C98C5B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DE806F-B0E8-43A1-BCBB-CF13C123D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9B579C-6B3D-4C32-92D0-A60D1B4C2E87}"/>
              </a:ext>
            </a:extLst>
          </p:cNvPr>
          <p:cNvSpPr>
            <a:spLocks noGrp="1"/>
          </p:cNvSpPr>
          <p:nvPr>
            <p:ph type="dt" sz="half" idx="10"/>
          </p:nvPr>
        </p:nvSpPr>
        <p:spPr/>
        <p:txBody>
          <a:bodyPr/>
          <a:lstStyle/>
          <a:p>
            <a:fld id="{AB4B2DD0-4293-4F28-94DA-A75E96E66086}" type="datetimeFigureOut">
              <a:rPr lang="en-GB" smtClean="0"/>
              <a:t>18/12/2025</a:t>
            </a:fld>
            <a:endParaRPr lang="en-GB"/>
          </a:p>
        </p:txBody>
      </p:sp>
      <p:sp>
        <p:nvSpPr>
          <p:cNvPr id="5" name="Footer Placeholder 4">
            <a:extLst>
              <a:ext uri="{FF2B5EF4-FFF2-40B4-BE49-F238E27FC236}">
                <a16:creationId xmlns:a16="http://schemas.microsoft.com/office/drawing/2014/main" id="{B978726E-216C-4E7F-8DD6-50DCFAEA8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1157A-9CF1-442D-BACC-54E3584D356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01853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1580-CA97-400A-A099-5758B2FAC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05BA8-6186-41FC-B7CA-12BFFE1930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BDE8AC-7766-490A-814B-9B54DC7C7381}"/>
              </a:ext>
            </a:extLst>
          </p:cNvPr>
          <p:cNvSpPr>
            <a:spLocks noGrp="1"/>
          </p:cNvSpPr>
          <p:nvPr>
            <p:ph type="dt" sz="half" idx="10"/>
          </p:nvPr>
        </p:nvSpPr>
        <p:spPr/>
        <p:txBody>
          <a:bodyPr/>
          <a:lstStyle/>
          <a:p>
            <a:fld id="{AB4B2DD0-4293-4F28-94DA-A75E96E66086}" type="datetimeFigureOut">
              <a:rPr lang="en-GB" smtClean="0"/>
              <a:t>18/12/2025</a:t>
            </a:fld>
            <a:endParaRPr lang="en-GB"/>
          </a:p>
        </p:txBody>
      </p:sp>
      <p:sp>
        <p:nvSpPr>
          <p:cNvPr id="5" name="Footer Placeholder 4">
            <a:extLst>
              <a:ext uri="{FF2B5EF4-FFF2-40B4-BE49-F238E27FC236}">
                <a16:creationId xmlns:a16="http://schemas.microsoft.com/office/drawing/2014/main" id="{84502B55-69DA-4EE6-B296-BE8BE95DD7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99F90-60AC-4EF6-9798-2FA63A75F1A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13569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0E27-D6E4-476C-B385-7DF3F5EFB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0DDEB3-7D4E-453C-A4B5-31B9C20AB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13186-15C0-4895-9A18-46ADB818F15D}"/>
              </a:ext>
            </a:extLst>
          </p:cNvPr>
          <p:cNvSpPr>
            <a:spLocks noGrp="1"/>
          </p:cNvSpPr>
          <p:nvPr>
            <p:ph type="dt" sz="half" idx="10"/>
          </p:nvPr>
        </p:nvSpPr>
        <p:spPr/>
        <p:txBody>
          <a:bodyPr/>
          <a:lstStyle/>
          <a:p>
            <a:fld id="{AB4B2DD0-4293-4F28-94DA-A75E96E66086}" type="datetimeFigureOut">
              <a:rPr lang="en-GB" smtClean="0"/>
              <a:t>18/12/2025</a:t>
            </a:fld>
            <a:endParaRPr lang="en-GB"/>
          </a:p>
        </p:txBody>
      </p:sp>
      <p:sp>
        <p:nvSpPr>
          <p:cNvPr id="5" name="Footer Placeholder 4">
            <a:extLst>
              <a:ext uri="{FF2B5EF4-FFF2-40B4-BE49-F238E27FC236}">
                <a16:creationId xmlns:a16="http://schemas.microsoft.com/office/drawing/2014/main" id="{278B5C9D-0541-4333-98F3-8B6CBE8FB4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1250F9-9ACC-4837-86DA-45BB00C70182}"/>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9593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DAB5-2BC4-43FE-AF66-8982C4E21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1829DF-3D04-45CD-8C47-1D73EEA3C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42241-96D8-4399-B141-6F733D902C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2A9D8E-B321-492D-80B7-AED55AF91AE9}"/>
              </a:ext>
            </a:extLst>
          </p:cNvPr>
          <p:cNvSpPr>
            <a:spLocks noGrp="1"/>
          </p:cNvSpPr>
          <p:nvPr>
            <p:ph type="dt" sz="half" idx="10"/>
          </p:nvPr>
        </p:nvSpPr>
        <p:spPr/>
        <p:txBody>
          <a:bodyPr/>
          <a:lstStyle/>
          <a:p>
            <a:fld id="{AB4B2DD0-4293-4F28-94DA-A75E96E66086}" type="datetimeFigureOut">
              <a:rPr lang="en-GB" smtClean="0"/>
              <a:t>18/12/2025</a:t>
            </a:fld>
            <a:endParaRPr lang="en-GB"/>
          </a:p>
        </p:txBody>
      </p:sp>
      <p:sp>
        <p:nvSpPr>
          <p:cNvPr id="6" name="Footer Placeholder 5">
            <a:extLst>
              <a:ext uri="{FF2B5EF4-FFF2-40B4-BE49-F238E27FC236}">
                <a16:creationId xmlns:a16="http://schemas.microsoft.com/office/drawing/2014/main" id="{E1242442-29D8-44C3-BBEA-91656455AB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7DC593-8AA7-4F8A-A417-C9946CD2E7F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8569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1B1E-6BBE-4DDB-87B2-5368156161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4E0D30-FD4E-4FB4-B20D-7DDFB2455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8113F-87E3-4249-8E41-60C88AFE1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3820DD-3351-4F43-A3B4-AD2FC4721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409F19-6CB8-4BD4-A725-F7117C1FE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F6F97D-A223-447A-9B51-A90B45316A0B}"/>
              </a:ext>
            </a:extLst>
          </p:cNvPr>
          <p:cNvSpPr>
            <a:spLocks noGrp="1"/>
          </p:cNvSpPr>
          <p:nvPr>
            <p:ph type="dt" sz="half" idx="10"/>
          </p:nvPr>
        </p:nvSpPr>
        <p:spPr/>
        <p:txBody>
          <a:bodyPr/>
          <a:lstStyle/>
          <a:p>
            <a:fld id="{AB4B2DD0-4293-4F28-94DA-A75E96E66086}" type="datetimeFigureOut">
              <a:rPr lang="en-GB" smtClean="0"/>
              <a:t>18/12/2025</a:t>
            </a:fld>
            <a:endParaRPr lang="en-GB"/>
          </a:p>
        </p:txBody>
      </p:sp>
      <p:sp>
        <p:nvSpPr>
          <p:cNvPr id="8" name="Footer Placeholder 7">
            <a:extLst>
              <a:ext uri="{FF2B5EF4-FFF2-40B4-BE49-F238E27FC236}">
                <a16:creationId xmlns:a16="http://schemas.microsoft.com/office/drawing/2014/main" id="{930C5A07-CEAF-4AF9-800A-E54067D525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4E3E23-3195-4908-A4DC-AFFCD58D0C1F}"/>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190068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00F4-3C3A-47D2-87F8-4E8E79B2D0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94CC89-262D-4509-9237-1E4F9A633374}"/>
              </a:ext>
            </a:extLst>
          </p:cNvPr>
          <p:cNvSpPr>
            <a:spLocks noGrp="1"/>
          </p:cNvSpPr>
          <p:nvPr>
            <p:ph type="dt" sz="half" idx="10"/>
          </p:nvPr>
        </p:nvSpPr>
        <p:spPr/>
        <p:txBody>
          <a:bodyPr/>
          <a:lstStyle/>
          <a:p>
            <a:fld id="{AB4B2DD0-4293-4F28-94DA-A75E96E66086}" type="datetimeFigureOut">
              <a:rPr lang="en-GB" smtClean="0"/>
              <a:t>18/12/2025</a:t>
            </a:fld>
            <a:endParaRPr lang="en-GB"/>
          </a:p>
        </p:txBody>
      </p:sp>
      <p:sp>
        <p:nvSpPr>
          <p:cNvPr id="4" name="Footer Placeholder 3">
            <a:extLst>
              <a:ext uri="{FF2B5EF4-FFF2-40B4-BE49-F238E27FC236}">
                <a16:creationId xmlns:a16="http://schemas.microsoft.com/office/drawing/2014/main" id="{0C1720AD-565B-4D21-A9E0-E1642CE79A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9B617B-4BF7-49EF-A6CD-490C96DC6E9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13526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C35D8-4E25-4D5A-9A97-20AD8FBDD8C5}"/>
              </a:ext>
            </a:extLst>
          </p:cNvPr>
          <p:cNvSpPr>
            <a:spLocks noGrp="1"/>
          </p:cNvSpPr>
          <p:nvPr>
            <p:ph type="dt" sz="half" idx="10"/>
          </p:nvPr>
        </p:nvSpPr>
        <p:spPr/>
        <p:txBody>
          <a:bodyPr/>
          <a:lstStyle/>
          <a:p>
            <a:fld id="{AB4B2DD0-4293-4F28-94DA-A75E96E66086}" type="datetimeFigureOut">
              <a:rPr lang="en-GB" smtClean="0"/>
              <a:t>18/12/2025</a:t>
            </a:fld>
            <a:endParaRPr lang="en-GB"/>
          </a:p>
        </p:txBody>
      </p:sp>
      <p:sp>
        <p:nvSpPr>
          <p:cNvPr id="3" name="Footer Placeholder 2">
            <a:extLst>
              <a:ext uri="{FF2B5EF4-FFF2-40B4-BE49-F238E27FC236}">
                <a16:creationId xmlns:a16="http://schemas.microsoft.com/office/drawing/2014/main" id="{C480AB88-934B-4593-B002-3C507AE007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11A704-7605-4359-8098-A0DFDC3690B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74276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85C7-7734-4BFE-8CAF-BBC7E2467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ED9DB6-0AB3-4B2F-ADE8-BF012E3FC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645F5B-371E-4323-8F1F-1751172B5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0E439-C476-43C9-A7AC-6E19033B5963}"/>
              </a:ext>
            </a:extLst>
          </p:cNvPr>
          <p:cNvSpPr>
            <a:spLocks noGrp="1"/>
          </p:cNvSpPr>
          <p:nvPr>
            <p:ph type="dt" sz="half" idx="10"/>
          </p:nvPr>
        </p:nvSpPr>
        <p:spPr/>
        <p:txBody>
          <a:bodyPr/>
          <a:lstStyle/>
          <a:p>
            <a:fld id="{AB4B2DD0-4293-4F28-94DA-A75E96E66086}" type="datetimeFigureOut">
              <a:rPr lang="en-GB" smtClean="0"/>
              <a:t>18/12/2025</a:t>
            </a:fld>
            <a:endParaRPr lang="en-GB"/>
          </a:p>
        </p:txBody>
      </p:sp>
      <p:sp>
        <p:nvSpPr>
          <p:cNvPr id="6" name="Footer Placeholder 5">
            <a:extLst>
              <a:ext uri="{FF2B5EF4-FFF2-40B4-BE49-F238E27FC236}">
                <a16:creationId xmlns:a16="http://schemas.microsoft.com/office/drawing/2014/main" id="{79358B25-7C04-4CA9-9A02-A76C5EBE4B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3970FC-30BA-474A-B13F-75C3119611E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86131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9DC-DEBE-48F6-818F-05F0B253E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678859-2157-498A-9C12-17577B37D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7234D3-2AB1-48D3-9D93-E5A75AF1B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4E824-9B50-46D4-8C1C-A741C47444DE}"/>
              </a:ext>
            </a:extLst>
          </p:cNvPr>
          <p:cNvSpPr>
            <a:spLocks noGrp="1"/>
          </p:cNvSpPr>
          <p:nvPr>
            <p:ph type="dt" sz="half" idx="10"/>
          </p:nvPr>
        </p:nvSpPr>
        <p:spPr/>
        <p:txBody>
          <a:bodyPr/>
          <a:lstStyle/>
          <a:p>
            <a:fld id="{AB4B2DD0-4293-4F28-94DA-A75E96E66086}" type="datetimeFigureOut">
              <a:rPr lang="en-GB" smtClean="0"/>
              <a:t>18/12/2025</a:t>
            </a:fld>
            <a:endParaRPr lang="en-GB"/>
          </a:p>
        </p:txBody>
      </p:sp>
      <p:sp>
        <p:nvSpPr>
          <p:cNvPr id="6" name="Footer Placeholder 5">
            <a:extLst>
              <a:ext uri="{FF2B5EF4-FFF2-40B4-BE49-F238E27FC236}">
                <a16:creationId xmlns:a16="http://schemas.microsoft.com/office/drawing/2014/main" id="{0E453A0C-269F-4226-BB6F-7560E32DCE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035B6-7314-41A7-942F-DA17E5956DF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7649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E8657C-C0C7-4C76-A1EF-73AA7FBF84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9E9F91-0AB0-4C6D-999A-096BAC695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94D9E0-3275-4C74-8987-5647EE505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B2DD0-4293-4F28-94DA-A75E96E66086}" type="datetimeFigureOut">
              <a:rPr lang="en-GB" smtClean="0"/>
              <a:t>18/12/2025</a:t>
            </a:fld>
            <a:endParaRPr lang="en-GB"/>
          </a:p>
        </p:txBody>
      </p:sp>
      <p:sp>
        <p:nvSpPr>
          <p:cNvPr id="5" name="Footer Placeholder 4">
            <a:extLst>
              <a:ext uri="{FF2B5EF4-FFF2-40B4-BE49-F238E27FC236}">
                <a16:creationId xmlns:a16="http://schemas.microsoft.com/office/drawing/2014/main" id="{0E7983C8-4286-49E6-9DBA-EE1CF6571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0BA1CF-D007-4906-B844-961379DA2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46B58-C15E-4093-B915-2F68D88E18C0}" type="slidenum">
              <a:rPr lang="en-GB" smtClean="0"/>
              <a:t>‹#›</a:t>
            </a:fld>
            <a:endParaRPr lang="en-GB"/>
          </a:p>
        </p:txBody>
      </p:sp>
    </p:spTree>
    <p:extLst>
      <p:ext uri="{BB962C8B-B14F-4D97-AF65-F5344CB8AC3E}">
        <p14:creationId xmlns:p14="http://schemas.microsoft.com/office/powerpoint/2010/main" val="182630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join.lec.ac.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noreply@eprospectus.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ACA9F3-89DF-ACB9-85CB-67D7A782D9A0}"/>
              </a:ext>
            </a:extLst>
          </p:cNvPr>
          <p:cNvSpPr txBox="1"/>
          <p:nvPr/>
        </p:nvSpPr>
        <p:spPr>
          <a:xfrm>
            <a:off x="0" y="6344093"/>
            <a:ext cx="11918372" cy="344069"/>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9653233-660A-07B7-9C8E-550A65C02CFE}"/>
              </a:ext>
            </a:extLst>
          </p:cNvPr>
          <p:cNvSpPr txBox="1"/>
          <p:nvPr/>
        </p:nvSpPr>
        <p:spPr>
          <a:xfrm>
            <a:off x="8156079" y="1966517"/>
            <a:ext cx="3762293" cy="1215717"/>
          </a:xfrm>
          <a:prstGeom prst="rect">
            <a:avLst/>
          </a:prstGeom>
          <a:noFill/>
          <a:ln>
            <a:solidFill>
              <a:srgbClr val="4FAB2F"/>
            </a:solidFill>
          </a:ln>
        </p:spPr>
        <p:txBody>
          <a:bodyPr wrap="square" rtlCol="0">
            <a:spAutoFit/>
          </a:bodyPr>
          <a:lstStyle/>
          <a:p>
            <a:pPr algn="ctr" defTabSz="706100">
              <a:spcAft>
                <a:spcPts val="594"/>
              </a:spcAft>
            </a:pPr>
            <a:endParaRPr lang="en-GB" sz="2800" kern="1200" dirty="0">
              <a:solidFill>
                <a:schemeClr val="tx1"/>
              </a:solidFill>
              <a:latin typeface="+mn-lt"/>
              <a:ea typeface="+mn-ea"/>
              <a:cs typeface="+mn-cs"/>
            </a:endParaRPr>
          </a:p>
          <a:p>
            <a:pPr algn="ctr" defTabSz="706100">
              <a:spcAft>
                <a:spcPts val="594"/>
              </a:spcAft>
            </a:pPr>
            <a:r>
              <a:rPr lang="en-GB" sz="4000" dirty="0">
                <a:latin typeface="+mj-lt"/>
              </a:rPr>
              <a:t>YEAR 11 – </a:t>
            </a:r>
          </a:p>
        </p:txBody>
      </p:sp>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8728050" y="643466"/>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9918234" y="1337478"/>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2" name="Subtitle 5">
            <a:extLst>
              <a:ext uri="{FF2B5EF4-FFF2-40B4-BE49-F238E27FC236}">
                <a16:creationId xmlns:a16="http://schemas.microsoft.com/office/drawing/2014/main" id="{176EE81F-63C8-D056-5C2B-DA94F9368E9A}"/>
              </a:ext>
            </a:extLst>
          </p:cNvPr>
          <p:cNvSpPr>
            <a:spLocks noGrp="1"/>
          </p:cNvSpPr>
          <p:nvPr>
            <p:ph type="subTitle" idx="1"/>
          </p:nvPr>
        </p:nvSpPr>
        <p:spPr>
          <a:xfrm>
            <a:off x="8526162" y="3453327"/>
            <a:ext cx="3243958" cy="1059717"/>
          </a:xfrm>
          <a:ln>
            <a:solidFill>
              <a:srgbClr val="4FAB2F"/>
            </a:solidFill>
          </a:ln>
        </p:spPr>
        <p:txBody>
          <a:bodyPr>
            <a:noAutofit/>
          </a:bodyPr>
          <a:lstStyle/>
          <a:p>
            <a:r>
              <a:rPr lang="en-GB" sz="2800" dirty="0"/>
              <a:t>Submitting applications</a:t>
            </a:r>
          </a:p>
        </p:txBody>
      </p:sp>
      <p:pic>
        <p:nvPicPr>
          <p:cNvPr id="3" name="Picture 2" descr="A collage of two people&#10;&#10;Description automatically generated with medium confidence">
            <a:extLst>
              <a:ext uri="{FF2B5EF4-FFF2-40B4-BE49-F238E27FC236}">
                <a16:creationId xmlns:a16="http://schemas.microsoft.com/office/drawing/2014/main" id="{761DDE11-4ED1-0D22-C777-06D7F305580F}"/>
              </a:ext>
            </a:extLst>
          </p:cNvPr>
          <p:cNvPicPr>
            <a:picLocks noChangeAspect="1"/>
          </p:cNvPicPr>
          <p:nvPr/>
        </p:nvPicPr>
        <p:blipFill>
          <a:blip r:embed="rId4">
            <a:alphaModFix/>
          </a:blip>
          <a:stretch>
            <a:fillRect/>
          </a:stretch>
        </p:blipFill>
        <p:spPr>
          <a:xfrm>
            <a:off x="1293742" y="850033"/>
            <a:ext cx="5015500" cy="3912091"/>
          </a:xfrm>
          <a:prstGeom prst="rect">
            <a:avLst/>
          </a:prstGeom>
          <a:ln>
            <a:solidFill>
              <a:srgbClr val="4FAB2F"/>
            </a:solidFill>
          </a:ln>
        </p:spPr>
      </p:pic>
      <p:sp>
        <p:nvSpPr>
          <p:cNvPr id="5" name="TextBox 4">
            <a:extLst>
              <a:ext uri="{FF2B5EF4-FFF2-40B4-BE49-F238E27FC236}">
                <a16:creationId xmlns:a16="http://schemas.microsoft.com/office/drawing/2014/main" id="{F4313CF3-C568-1665-6CEC-7AA0FEED36E6}"/>
              </a:ext>
            </a:extLst>
          </p:cNvPr>
          <p:cNvSpPr txBox="1"/>
          <p:nvPr/>
        </p:nvSpPr>
        <p:spPr>
          <a:xfrm>
            <a:off x="761744" y="4736284"/>
            <a:ext cx="2338807" cy="276999"/>
          </a:xfrm>
          <a:prstGeom prst="rect">
            <a:avLst/>
          </a:prstGeom>
          <a:noFill/>
        </p:spPr>
        <p:txBody>
          <a:bodyPr wrap="square">
            <a:spAutoFit/>
          </a:bodyPr>
          <a:lstStyle/>
          <a:p>
            <a:r>
              <a:rPr lang="en-GB" sz="1200" dirty="0">
                <a:latin typeface="Aptos" panose="020B0004020202020204" pitchFamily="34" charset="0"/>
              </a:rPr>
              <a:t>Image by PostiveSteps@16</a:t>
            </a:r>
          </a:p>
        </p:txBody>
      </p:sp>
    </p:spTree>
    <p:extLst>
      <p:ext uri="{BB962C8B-B14F-4D97-AF65-F5344CB8AC3E}">
        <p14:creationId xmlns:p14="http://schemas.microsoft.com/office/powerpoint/2010/main" val="154589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562744" y="9078"/>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911996" y="645729"/>
            <a:ext cx="1343683"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A4D159-19BE-B923-A469-D18DA374D7CD}"/>
              </a:ext>
            </a:extLst>
          </p:cNvPr>
          <p:cNvSpPr txBox="1"/>
          <p:nvPr/>
        </p:nvSpPr>
        <p:spPr>
          <a:xfrm>
            <a:off x="282051" y="510191"/>
            <a:ext cx="7426411" cy="461665"/>
          </a:xfrm>
          <a:prstGeom prst="rect">
            <a:avLst/>
          </a:prstGeom>
          <a:noFill/>
        </p:spPr>
        <p:txBody>
          <a:bodyPr wrap="square" rtlCol="0">
            <a:spAutoFit/>
          </a:bodyPr>
          <a:lstStyle/>
          <a:p>
            <a:r>
              <a:rPr lang="en-GB" sz="2400" b="1" dirty="0">
                <a:latin typeface="+mj-lt"/>
              </a:rPr>
              <a:t>Submitting applications on PS16</a:t>
            </a:r>
          </a:p>
        </p:txBody>
      </p:sp>
      <p:sp>
        <p:nvSpPr>
          <p:cNvPr id="9" name="TextBox 8">
            <a:extLst>
              <a:ext uri="{FF2B5EF4-FFF2-40B4-BE49-F238E27FC236}">
                <a16:creationId xmlns:a16="http://schemas.microsoft.com/office/drawing/2014/main" id="{E4E417CD-D00A-39D3-7B69-5F8F1263E7E9}"/>
              </a:ext>
            </a:extLst>
          </p:cNvPr>
          <p:cNvSpPr txBox="1"/>
          <p:nvPr/>
        </p:nvSpPr>
        <p:spPr>
          <a:xfrm>
            <a:off x="5787516" y="915911"/>
            <a:ext cx="5124480" cy="1200329"/>
          </a:xfrm>
          <a:prstGeom prst="rect">
            <a:avLst/>
          </a:prstGeom>
          <a:noFill/>
          <a:ln>
            <a:solidFill>
              <a:schemeClr val="accent6"/>
            </a:solidFill>
          </a:ln>
        </p:spPr>
        <p:txBody>
          <a:bodyPr wrap="square" rtlCol="0">
            <a:spAutoFit/>
          </a:bodyPr>
          <a:lstStyle/>
          <a:p>
            <a:r>
              <a:rPr lang="en-GB" sz="2400" b="1" dirty="0">
                <a:latin typeface="+mj-lt"/>
              </a:rPr>
              <a:t>Submitting Applications Stage 2 </a:t>
            </a:r>
            <a:r>
              <a:rPr lang="en-GB" sz="2400" dirty="0">
                <a:latin typeface="+mj-lt"/>
              </a:rPr>
              <a:t>– </a:t>
            </a:r>
          </a:p>
          <a:p>
            <a:r>
              <a:rPr lang="en-GB" sz="2400" dirty="0">
                <a:latin typeface="+mj-lt"/>
              </a:rPr>
              <a:t>You now need to ‘Review and send your application’.</a:t>
            </a:r>
          </a:p>
        </p:txBody>
      </p:sp>
      <p:pic>
        <p:nvPicPr>
          <p:cNvPr id="16" name="Picture 15">
            <a:extLst>
              <a:ext uri="{FF2B5EF4-FFF2-40B4-BE49-F238E27FC236}">
                <a16:creationId xmlns:a16="http://schemas.microsoft.com/office/drawing/2014/main" id="{9465903C-B4AA-25EA-DD6C-8A39152E6A7C}"/>
              </a:ext>
            </a:extLst>
          </p:cNvPr>
          <p:cNvPicPr>
            <a:picLocks noChangeAspect="1"/>
          </p:cNvPicPr>
          <p:nvPr/>
        </p:nvPicPr>
        <p:blipFill>
          <a:blip r:embed="rId4"/>
          <a:stretch>
            <a:fillRect/>
          </a:stretch>
        </p:blipFill>
        <p:spPr>
          <a:xfrm>
            <a:off x="6256809" y="2233564"/>
            <a:ext cx="4490824" cy="3299106"/>
          </a:xfrm>
          <a:prstGeom prst="rect">
            <a:avLst/>
          </a:prstGeom>
          <a:ln>
            <a:solidFill>
              <a:schemeClr val="accent6"/>
            </a:solidFill>
          </a:ln>
        </p:spPr>
      </p:pic>
      <p:sp>
        <p:nvSpPr>
          <p:cNvPr id="17" name="TextBox 16">
            <a:extLst>
              <a:ext uri="{FF2B5EF4-FFF2-40B4-BE49-F238E27FC236}">
                <a16:creationId xmlns:a16="http://schemas.microsoft.com/office/drawing/2014/main" id="{5C7F9C9F-1F1D-1AB6-AE3D-195967F32C11}"/>
              </a:ext>
            </a:extLst>
          </p:cNvPr>
          <p:cNvSpPr txBox="1"/>
          <p:nvPr/>
        </p:nvSpPr>
        <p:spPr>
          <a:xfrm>
            <a:off x="5787516" y="5612181"/>
            <a:ext cx="6237068" cy="923330"/>
          </a:xfrm>
          <a:prstGeom prst="rect">
            <a:avLst/>
          </a:prstGeom>
          <a:noFill/>
          <a:ln>
            <a:solidFill>
              <a:schemeClr val="accent6"/>
            </a:solidFill>
          </a:ln>
        </p:spPr>
        <p:txBody>
          <a:bodyPr wrap="square" rtlCol="0">
            <a:spAutoFit/>
          </a:bodyPr>
          <a:lstStyle/>
          <a:p>
            <a:r>
              <a:rPr lang="en-GB" dirty="0">
                <a:latin typeface="+mj-lt"/>
              </a:rPr>
              <a:t>Scroll down and check that all your information is correct – this will be your chance to edit your personal details before you send your application. </a:t>
            </a:r>
          </a:p>
        </p:txBody>
      </p:sp>
      <p:pic>
        <p:nvPicPr>
          <p:cNvPr id="19" name="Picture 18">
            <a:extLst>
              <a:ext uri="{FF2B5EF4-FFF2-40B4-BE49-F238E27FC236}">
                <a16:creationId xmlns:a16="http://schemas.microsoft.com/office/drawing/2014/main" id="{4AC27BA6-38A4-401A-838E-ECC2C7DA742E}"/>
              </a:ext>
            </a:extLst>
          </p:cNvPr>
          <p:cNvPicPr>
            <a:picLocks noChangeAspect="1"/>
          </p:cNvPicPr>
          <p:nvPr/>
        </p:nvPicPr>
        <p:blipFill>
          <a:blip r:embed="rId5"/>
          <a:stretch>
            <a:fillRect/>
          </a:stretch>
        </p:blipFill>
        <p:spPr>
          <a:xfrm>
            <a:off x="351968" y="1280685"/>
            <a:ext cx="5129675" cy="4836336"/>
          </a:xfrm>
          <a:prstGeom prst="rect">
            <a:avLst/>
          </a:prstGeom>
        </p:spPr>
      </p:pic>
      <p:sp>
        <p:nvSpPr>
          <p:cNvPr id="12" name="Oval 11">
            <a:extLst>
              <a:ext uri="{FF2B5EF4-FFF2-40B4-BE49-F238E27FC236}">
                <a16:creationId xmlns:a16="http://schemas.microsoft.com/office/drawing/2014/main" id="{4159BCCA-F680-30CD-85E3-BCF025DE9B37}"/>
              </a:ext>
            </a:extLst>
          </p:cNvPr>
          <p:cNvSpPr/>
          <p:nvPr/>
        </p:nvSpPr>
        <p:spPr>
          <a:xfrm>
            <a:off x="282051" y="1029461"/>
            <a:ext cx="3455617" cy="74623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F2AD7CB6-AA90-D77B-F83F-05C1041FF442}"/>
              </a:ext>
            </a:extLst>
          </p:cNvPr>
          <p:cNvSpPr/>
          <p:nvPr/>
        </p:nvSpPr>
        <p:spPr>
          <a:xfrm>
            <a:off x="2907351" y="5371226"/>
            <a:ext cx="1660633" cy="74579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F00B72C9-C193-947E-6A20-C19520C26BDE}"/>
              </a:ext>
            </a:extLst>
          </p:cNvPr>
          <p:cNvSpPr txBox="1"/>
          <p:nvPr/>
        </p:nvSpPr>
        <p:spPr>
          <a:xfrm>
            <a:off x="259302" y="0"/>
            <a:ext cx="7539722" cy="523220"/>
          </a:xfrm>
          <a:prstGeom prst="rect">
            <a:avLst/>
          </a:prstGeom>
          <a:noFill/>
        </p:spPr>
        <p:txBody>
          <a:bodyPr wrap="square" rtlCol="0">
            <a:spAutoFit/>
          </a:bodyPr>
          <a:lstStyle/>
          <a:p>
            <a:r>
              <a:rPr lang="en-GB" sz="2800" dirty="0">
                <a:solidFill>
                  <a:schemeClr val="accent6"/>
                </a:solidFill>
              </a:rPr>
              <a:t>PS16, college &amp; course information.</a:t>
            </a:r>
          </a:p>
        </p:txBody>
      </p:sp>
    </p:spTree>
    <p:extLst>
      <p:ext uri="{BB962C8B-B14F-4D97-AF65-F5344CB8AC3E}">
        <p14:creationId xmlns:p14="http://schemas.microsoft.com/office/powerpoint/2010/main" val="69315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562744" y="9078"/>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911996" y="645729"/>
            <a:ext cx="1343683"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A4D159-19BE-B923-A469-D18DA374D7CD}"/>
              </a:ext>
            </a:extLst>
          </p:cNvPr>
          <p:cNvSpPr txBox="1"/>
          <p:nvPr/>
        </p:nvSpPr>
        <p:spPr>
          <a:xfrm>
            <a:off x="282051" y="510191"/>
            <a:ext cx="7426411" cy="461665"/>
          </a:xfrm>
          <a:prstGeom prst="rect">
            <a:avLst/>
          </a:prstGeom>
          <a:noFill/>
        </p:spPr>
        <p:txBody>
          <a:bodyPr wrap="square" rtlCol="0">
            <a:spAutoFit/>
          </a:bodyPr>
          <a:lstStyle/>
          <a:p>
            <a:r>
              <a:rPr lang="en-GB" sz="2400" b="1" dirty="0">
                <a:latin typeface="+mj-lt"/>
              </a:rPr>
              <a:t>Submitting applications on PS16</a:t>
            </a:r>
          </a:p>
        </p:txBody>
      </p:sp>
      <p:sp>
        <p:nvSpPr>
          <p:cNvPr id="9" name="TextBox 8">
            <a:extLst>
              <a:ext uri="{FF2B5EF4-FFF2-40B4-BE49-F238E27FC236}">
                <a16:creationId xmlns:a16="http://schemas.microsoft.com/office/drawing/2014/main" id="{E4E417CD-D00A-39D3-7B69-5F8F1263E7E9}"/>
              </a:ext>
            </a:extLst>
          </p:cNvPr>
          <p:cNvSpPr txBox="1"/>
          <p:nvPr/>
        </p:nvSpPr>
        <p:spPr>
          <a:xfrm>
            <a:off x="5907563" y="1054458"/>
            <a:ext cx="5420544" cy="1692771"/>
          </a:xfrm>
          <a:prstGeom prst="rect">
            <a:avLst/>
          </a:prstGeom>
          <a:noFill/>
          <a:ln>
            <a:solidFill>
              <a:schemeClr val="accent6"/>
            </a:solidFill>
          </a:ln>
        </p:spPr>
        <p:txBody>
          <a:bodyPr wrap="square" rtlCol="0">
            <a:spAutoFit/>
          </a:bodyPr>
          <a:lstStyle/>
          <a:p>
            <a:r>
              <a:rPr lang="en-GB" sz="2400" b="1" dirty="0">
                <a:latin typeface="+mj-lt"/>
              </a:rPr>
              <a:t>Submitting Applications Stage 2 </a:t>
            </a:r>
            <a:r>
              <a:rPr lang="en-GB" sz="2400" dirty="0">
                <a:latin typeface="+mj-lt"/>
              </a:rPr>
              <a:t>– </a:t>
            </a:r>
          </a:p>
          <a:p>
            <a:r>
              <a:rPr lang="en-GB" sz="2000" dirty="0">
                <a:latin typeface="+mj-lt"/>
              </a:rPr>
              <a:t>Scroll down and answer questions from the college if there are any, select your ‘application preference’ , </a:t>
            </a:r>
            <a:r>
              <a:rPr lang="en-GB" sz="2000" dirty="0">
                <a:highlight>
                  <a:srgbClr val="FFFF00"/>
                </a:highlight>
                <a:latin typeface="+mj-lt"/>
              </a:rPr>
              <a:t>read and tick both consent boxes, and click to ‘Submit your application’</a:t>
            </a:r>
          </a:p>
        </p:txBody>
      </p:sp>
      <p:pic>
        <p:nvPicPr>
          <p:cNvPr id="4" name="Picture 3">
            <a:extLst>
              <a:ext uri="{FF2B5EF4-FFF2-40B4-BE49-F238E27FC236}">
                <a16:creationId xmlns:a16="http://schemas.microsoft.com/office/drawing/2014/main" id="{43EEA72D-AC01-3E01-6BFA-A6B3A6EBA1B7}"/>
              </a:ext>
            </a:extLst>
          </p:cNvPr>
          <p:cNvPicPr>
            <a:picLocks noChangeAspect="1"/>
          </p:cNvPicPr>
          <p:nvPr/>
        </p:nvPicPr>
        <p:blipFill>
          <a:blip r:embed="rId4"/>
          <a:stretch>
            <a:fillRect/>
          </a:stretch>
        </p:blipFill>
        <p:spPr>
          <a:xfrm>
            <a:off x="314041" y="971856"/>
            <a:ext cx="5547708" cy="5109731"/>
          </a:xfrm>
          <a:prstGeom prst="rect">
            <a:avLst/>
          </a:prstGeom>
          <a:ln>
            <a:solidFill>
              <a:schemeClr val="accent6"/>
            </a:solidFill>
          </a:ln>
        </p:spPr>
      </p:pic>
      <p:sp>
        <p:nvSpPr>
          <p:cNvPr id="12" name="Oval 11">
            <a:extLst>
              <a:ext uri="{FF2B5EF4-FFF2-40B4-BE49-F238E27FC236}">
                <a16:creationId xmlns:a16="http://schemas.microsoft.com/office/drawing/2014/main" id="{4159BCCA-F680-30CD-85E3-BCF025DE9B37}"/>
              </a:ext>
            </a:extLst>
          </p:cNvPr>
          <p:cNvSpPr/>
          <p:nvPr/>
        </p:nvSpPr>
        <p:spPr>
          <a:xfrm>
            <a:off x="299056" y="1281504"/>
            <a:ext cx="3455617" cy="74623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F2AD7CB6-AA90-D77B-F83F-05C1041FF442}"/>
              </a:ext>
            </a:extLst>
          </p:cNvPr>
          <p:cNvSpPr/>
          <p:nvPr/>
        </p:nvSpPr>
        <p:spPr>
          <a:xfrm>
            <a:off x="366231" y="5513246"/>
            <a:ext cx="1660633" cy="74579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0083350B-2C13-8847-A596-AB930036F29D}"/>
              </a:ext>
            </a:extLst>
          </p:cNvPr>
          <p:cNvPicPr>
            <a:picLocks noChangeAspect="1"/>
          </p:cNvPicPr>
          <p:nvPr/>
        </p:nvPicPr>
        <p:blipFill>
          <a:blip r:embed="rId5"/>
          <a:stretch>
            <a:fillRect/>
          </a:stretch>
        </p:blipFill>
        <p:spPr>
          <a:xfrm>
            <a:off x="6096000" y="2772226"/>
            <a:ext cx="4039164" cy="1695687"/>
          </a:xfrm>
          <a:prstGeom prst="rect">
            <a:avLst/>
          </a:prstGeom>
          <a:ln>
            <a:solidFill>
              <a:schemeClr val="accent6"/>
            </a:solidFill>
          </a:ln>
        </p:spPr>
      </p:pic>
      <p:sp>
        <p:nvSpPr>
          <p:cNvPr id="7" name="TextBox 6">
            <a:extLst>
              <a:ext uri="{FF2B5EF4-FFF2-40B4-BE49-F238E27FC236}">
                <a16:creationId xmlns:a16="http://schemas.microsoft.com/office/drawing/2014/main" id="{09CD612C-AD41-20D7-E23C-AB5042CD6B5D}"/>
              </a:ext>
            </a:extLst>
          </p:cNvPr>
          <p:cNvSpPr txBox="1"/>
          <p:nvPr/>
        </p:nvSpPr>
        <p:spPr>
          <a:xfrm>
            <a:off x="10351420" y="3042625"/>
            <a:ext cx="1630373" cy="646331"/>
          </a:xfrm>
          <a:prstGeom prst="rect">
            <a:avLst/>
          </a:prstGeom>
          <a:noFill/>
          <a:ln>
            <a:solidFill>
              <a:schemeClr val="accent6"/>
            </a:solidFill>
          </a:ln>
        </p:spPr>
        <p:txBody>
          <a:bodyPr wrap="square" rtlCol="0">
            <a:spAutoFit/>
          </a:bodyPr>
          <a:lstStyle/>
          <a:p>
            <a:r>
              <a:rPr lang="en-GB" dirty="0">
                <a:latin typeface="+mj-lt"/>
              </a:rPr>
              <a:t>Click on ‘Yes, I’m Happy</a:t>
            </a:r>
          </a:p>
        </p:txBody>
      </p:sp>
      <p:pic>
        <p:nvPicPr>
          <p:cNvPr id="15" name="Picture 14">
            <a:extLst>
              <a:ext uri="{FF2B5EF4-FFF2-40B4-BE49-F238E27FC236}">
                <a16:creationId xmlns:a16="http://schemas.microsoft.com/office/drawing/2014/main" id="{49F88F70-5060-A85E-1B94-81B85B580C7C}"/>
              </a:ext>
            </a:extLst>
          </p:cNvPr>
          <p:cNvPicPr>
            <a:picLocks noChangeAspect="1"/>
          </p:cNvPicPr>
          <p:nvPr/>
        </p:nvPicPr>
        <p:blipFill>
          <a:blip r:embed="rId6"/>
          <a:stretch>
            <a:fillRect/>
          </a:stretch>
        </p:blipFill>
        <p:spPr>
          <a:xfrm>
            <a:off x="6116010" y="4240715"/>
            <a:ext cx="3298215" cy="2242786"/>
          </a:xfrm>
          <a:prstGeom prst="rect">
            <a:avLst/>
          </a:prstGeom>
          <a:ln>
            <a:solidFill>
              <a:schemeClr val="accent6"/>
            </a:solidFill>
          </a:ln>
        </p:spPr>
      </p:pic>
      <p:sp>
        <p:nvSpPr>
          <p:cNvPr id="18" name="TextBox 17">
            <a:extLst>
              <a:ext uri="{FF2B5EF4-FFF2-40B4-BE49-F238E27FC236}">
                <a16:creationId xmlns:a16="http://schemas.microsoft.com/office/drawing/2014/main" id="{4C834B51-B26F-2798-26F8-5CEBBBF2EDFB}"/>
              </a:ext>
            </a:extLst>
          </p:cNvPr>
          <p:cNvSpPr txBox="1"/>
          <p:nvPr/>
        </p:nvSpPr>
        <p:spPr>
          <a:xfrm>
            <a:off x="9827172" y="4771697"/>
            <a:ext cx="1998597" cy="1477328"/>
          </a:xfrm>
          <a:prstGeom prst="rect">
            <a:avLst/>
          </a:prstGeom>
          <a:noFill/>
          <a:ln>
            <a:solidFill>
              <a:schemeClr val="accent6"/>
            </a:solidFill>
          </a:ln>
        </p:spPr>
        <p:txBody>
          <a:bodyPr wrap="square" rtlCol="0">
            <a:spAutoFit/>
          </a:bodyPr>
          <a:lstStyle/>
          <a:p>
            <a:r>
              <a:rPr lang="en-GB" dirty="0">
                <a:latin typeface="+mj-lt"/>
              </a:rPr>
              <a:t>Choose your smiley face and add a comment if you want to. Click ‘save &amp; continue’.</a:t>
            </a:r>
          </a:p>
        </p:txBody>
      </p:sp>
      <p:sp>
        <p:nvSpPr>
          <p:cNvPr id="21" name="TextBox 20">
            <a:extLst>
              <a:ext uri="{FF2B5EF4-FFF2-40B4-BE49-F238E27FC236}">
                <a16:creationId xmlns:a16="http://schemas.microsoft.com/office/drawing/2014/main" id="{3648E99A-2074-9D06-FE8E-373C35962DA1}"/>
              </a:ext>
            </a:extLst>
          </p:cNvPr>
          <p:cNvSpPr txBox="1"/>
          <p:nvPr/>
        </p:nvSpPr>
        <p:spPr>
          <a:xfrm>
            <a:off x="312772" y="49349"/>
            <a:ext cx="7539722" cy="523220"/>
          </a:xfrm>
          <a:prstGeom prst="rect">
            <a:avLst/>
          </a:prstGeom>
          <a:noFill/>
        </p:spPr>
        <p:txBody>
          <a:bodyPr wrap="square" rtlCol="0">
            <a:spAutoFit/>
          </a:bodyPr>
          <a:lstStyle/>
          <a:p>
            <a:r>
              <a:rPr lang="en-GB" sz="2800" dirty="0">
                <a:solidFill>
                  <a:schemeClr val="accent6"/>
                </a:solidFill>
              </a:rPr>
              <a:t>PS16, college &amp; course information.</a:t>
            </a:r>
          </a:p>
        </p:txBody>
      </p:sp>
    </p:spTree>
    <p:extLst>
      <p:ext uri="{BB962C8B-B14F-4D97-AF65-F5344CB8AC3E}">
        <p14:creationId xmlns:p14="http://schemas.microsoft.com/office/powerpoint/2010/main" val="81859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562744" y="9078"/>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911996" y="645729"/>
            <a:ext cx="1343683"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A4D159-19BE-B923-A469-D18DA374D7CD}"/>
              </a:ext>
            </a:extLst>
          </p:cNvPr>
          <p:cNvSpPr txBox="1"/>
          <p:nvPr/>
        </p:nvSpPr>
        <p:spPr>
          <a:xfrm>
            <a:off x="282051" y="510191"/>
            <a:ext cx="7426411" cy="461665"/>
          </a:xfrm>
          <a:prstGeom prst="rect">
            <a:avLst/>
          </a:prstGeom>
          <a:noFill/>
        </p:spPr>
        <p:txBody>
          <a:bodyPr wrap="square" rtlCol="0">
            <a:spAutoFit/>
          </a:bodyPr>
          <a:lstStyle/>
          <a:p>
            <a:r>
              <a:rPr lang="en-GB" sz="2400" b="1" dirty="0">
                <a:latin typeface="+mj-lt"/>
              </a:rPr>
              <a:t>Submitting applications on PS16</a:t>
            </a:r>
          </a:p>
        </p:txBody>
      </p:sp>
      <p:sp>
        <p:nvSpPr>
          <p:cNvPr id="9" name="TextBox 8">
            <a:extLst>
              <a:ext uri="{FF2B5EF4-FFF2-40B4-BE49-F238E27FC236}">
                <a16:creationId xmlns:a16="http://schemas.microsoft.com/office/drawing/2014/main" id="{E4E417CD-D00A-39D3-7B69-5F8F1263E7E9}"/>
              </a:ext>
            </a:extLst>
          </p:cNvPr>
          <p:cNvSpPr txBox="1"/>
          <p:nvPr/>
        </p:nvSpPr>
        <p:spPr>
          <a:xfrm>
            <a:off x="9411097" y="1221868"/>
            <a:ext cx="2570123" cy="1631216"/>
          </a:xfrm>
          <a:prstGeom prst="rect">
            <a:avLst/>
          </a:prstGeom>
          <a:noFill/>
          <a:ln>
            <a:solidFill>
              <a:schemeClr val="accent6"/>
            </a:solidFill>
          </a:ln>
        </p:spPr>
        <p:txBody>
          <a:bodyPr wrap="square" rtlCol="0">
            <a:spAutoFit/>
          </a:bodyPr>
          <a:lstStyle/>
          <a:p>
            <a:r>
              <a:rPr lang="en-GB" sz="2000" b="1" dirty="0">
                <a:latin typeface="+mj-lt"/>
              </a:rPr>
              <a:t>Submitting Applications Stage 2 </a:t>
            </a:r>
          </a:p>
          <a:p>
            <a:r>
              <a:rPr lang="en-GB" sz="2000" dirty="0">
                <a:latin typeface="+mj-lt"/>
              </a:rPr>
              <a:t>Your application will now show as ‘Sent pending reference’.</a:t>
            </a:r>
          </a:p>
        </p:txBody>
      </p:sp>
      <p:pic>
        <p:nvPicPr>
          <p:cNvPr id="7" name="Picture 6">
            <a:extLst>
              <a:ext uri="{FF2B5EF4-FFF2-40B4-BE49-F238E27FC236}">
                <a16:creationId xmlns:a16="http://schemas.microsoft.com/office/drawing/2014/main" id="{1EB4EB30-44D1-5334-788E-C04B968CB345}"/>
              </a:ext>
            </a:extLst>
          </p:cNvPr>
          <p:cNvPicPr>
            <a:picLocks noChangeAspect="1"/>
          </p:cNvPicPr>
          <p:nvPr/>
        </p:nvPicPr>
        <p:blipFill>
          <a:blip r:embed="rId4"/>
          <a:stretch>
            <a:fillRect/>
          </a:stretch>
        </p:blipFill>
        <p:spPr>
          <a:xfrm>
            <a:off x="399227" y="1221868"/>
            <a:ext cx="8940599" cy="1804376"/>
          </a:xfrm>
          <a:prstGeom prst="rect">
            <a:avLst/>
          </a:prstGeom>
          <a:ln>
            <a:solidFill>
              <a:schemeClr val="accent6"/>
            </a:solidFill>
          </a:ln>
        </p:spPr>
      </p:pic>
      <p:pic>
        <p:nvPicPr>
          <p:cNvPr id="19" name="Picture 18">
            <a:extLst>
              <a:ext uri="{FF2B5EF4-FFF2-40B4-BE49-F238E27FC236}">
                <a16:creationId xmlns:a16="http://schemas.microsoft.com/office/drawing/2014/main" id="{186B5C82-B78C-D089-5C76-877502EA8C08}"/>
              </a:ext>
            </a:extLst>
          </p:cNvPr>
          <p:cNvPicPr>
            <a:picLocks noChangeAspect="1"/>
          </p:cNvPicPr>
          <p:nvPr/>
        </p:nvPicPr>
        <p:blipFill>
          <a:blip r:embed="rId5"/>
          <a:stretch>
            <a:fillRect/>
          </a:stretch>
        </p:blipFill>
        <p:spPr>
          <a:xfrm>
            <a:off x="2570123" y="4293082"/>
            <a:ext cx="9411097" cy="1666283"/>
          </a:xfrm>
          <a:prstGeom prst="rect">
            <a:avLst/>
          </a:prstGeom>
          <a:ln>
            <a:solidFill>
              <a:schemeClr val="accent6"/>
            </a:solidFill>
          </a:ln>
        </p:spPr>
      </p:pic>
      <p:sp>
        <p:nvSpPr>
          <p:cNvPr id="20" name="TextBox 19">
            <a:extLst>
              <a:ext uri="{FF2B5EF4-FFF2-40B4-BE49-F238E27FC236}">
                <a16:creationId xmlns:a16="http://schemas.microsoft.com/office/drawing/2014/main" id="{4FD0DE38-DDE9-ED74-6B4D-0B2E7B4663B8}"/>
              </a:ext>
            </a:extLst>
          </p:cNvPr>
          <p:cNvSpPr txBox="1"/>
          <p:nvPr/>
        </p:nvSpPr>
        <p:spPr>
          <a:xfrm>
            <a:off x="94593" y="3167102"/>
            <a:ext cx="2554014" cy="3170099"/>
          </a:xfrm>
          <a:prstGeom prst="rect">
            <a:avLst/>
          </a:prstGeom>
          <a:noFill/>
          <a:ln>
            <a:solidFill>
              <a:schemeClr val="accent6"/>
            </a:solidFill>
          </a:ln>
        </p:spPr>
        <p:txBody>
          <a:bodyPr wrap="square" rtlCol="0">
            <a:spAutoFit/>
          </a:bodyPr>
          <a:lstStyle/>
          <a:p>
            <a:r>
              <a:rPr lang="en-GB" sz="2000" b="1" dirty="0">
                <a:latin typeface="+mj-lt"/>
              </a:rPr>
              <a:t>Submitting Applications Stage 2 </a:t>
            </a:r>
          </a:p>
          <a:p>
            <a:r>
              <a:rPr lang="en-GB" sz="2000" dirty="0">
                <a:latin typeface="+mj-lt"/>
              </a:rPr>
              <a:t> If your application is shown as draft, you have completed Stage 1 of the application process and must complete stage 2 to submit your application</a:t>
            </a:r>
          </a:p>
        </p:txBody>
      </p:sp>
      <p:sp>
        <p:nvSpPr>
          <p:cNvPr id="21" name="Oval 20">
            <a:extLst>
              <a:ext uri="{FF2B5EF4-FFF2-40B4-BE49-F238E27FC236}">
                <a16:creationId xmlns:a16="http://schemas.microsoft.com/office/drawing/2014/main" id="{5F7B7E5D-DEF2-F774-225E-F0AE521B9FB7}"/>
              </a:ext>
            </a:extLst>
          </p:cNvPr>
          <p:cNvSpPr/>
          <p:nvPr/>
        </p:nvSpPr>
        <p:spPr>
          <a:xfrm>
            <a:off x="641131" y="1626152"/>
            <a:ext cx="1643237" cy="74579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72B1EA3F-90B1-14E3-9E12-93CBCCB8A43E}"/>
              </a:ext>
            </a:extLst>
          </p:cNvPr>
          <p:cNvSpPr/>
          <p:nvPr/>
        </p:nvSpPr>
        <p:spPr>
          <a:xfrm>
            <a:off x="2570123" y="4625476"/>
            <a:ext cx="1637981" cy="74579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062DE72E-C21D-7F01-7BAE-FF120A00042B}"/>
              </a:ext>
            </a:extLst>
          </p:cNvPr>
          <p:cNvSpPr txBox="1"/>
          <p:nvPr/>
        </p:nvSpPr>
        <p:spPr>
          <a:xfrm>
            <a:off x="282051" y="82384"/>
            <a:ext cx="7539722" cy="523220"/>
          </a:xfrm>
          <a:prstGeom prst="rect">
            <a:avLst/>
          </a:prstGeom>
          <a:noFill/>
        </p:spPr>
        <p:txBody>
          <a:bodyPr wrap="square" rtlCol="0">
            <a:spAutoFit/>
          </a:bodyPr>
          <a:lstStyle/>
          <a:p>
            <a:r>
              <a:rPr lang="en-GB" sz="2800" dirty="0">
                <a:solidFill>
                  <a:schemeClr val="accent6"/>
                </a:solidFill>
              </a:rPr>
              <a:t>PS16, college &amp; course information.</a:t>
            </a:r>
          </a:p>
        </p:txBody>
      </p:sp>
    </p:spTree>
    <p:extLst>
      <p:ext uri="{BB962C8B-B14F-4D97-AF65-F5344CB8AC3E}">
        <p14:creationId xmlns:p14="http://schemas.microsoft.com/office/powerpoint/2010/main" val="261930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83FDB-EE99-D09E-AC16-B94848E8974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2E87F2C-CA97-F578-E9BC-9FF663BB4044}"/>
              </a:ext>
            </a:extLst>
          </p:cNvPr>
          <p:cNvSpPr txBox="1"/>
          <p:nvPr/>
        </p:nvSpPr>
        <p:spPr>
          <a:xfrm>
            <a:off x="160424" y="6247705"/>
            <a:ext cx="12031576" cy="610295"/>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07724B7-1552-ADA5-AAE9-78B256E3BBCE}"/>
              </a:ext>
            </a:extLst>
          </p:cNvPr>
          <p:cNvSpPr txBox="1"/>
          <p:nvPr/>
        </p:nvSpPr>
        <p:spPr>
          <a:xfrm>
            <a:off x="282162" y="1389580"/>
            <a:ext cx="10400796" cy="4585871"/>
          </a:xfrm>
          <a:prstGeom prst="rect">
            <a:avLst/>
          </a:prstGeom>
          <a:noFill/>
          <a:ln>
            <a:solidFill>
              <a:srgbClr val="92D050"/>
            </a:solidFill>
          </a:ln>
        </p:spPr>
        <p:txBody>
          <a:bodyPr wrap="square" rtlCol="0">
            <a:spAutoFit/>
          </a:bodyPr>
          <a:lstStyle/>
          <a:p>
            <a:endParaRPr lang="en-GB" sz="2800"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sz="2400" dirty="0">
                <a:latin typeface="Calibri Light" panose="020F0302020204030204" pitchFamily="34" charset="0"/>
                <a:ea typeface="Calibri Light" panose="020F0302020204030204" pitchFamily="34" charset="0"/>
                <a:cs typeface="Calibri Light" panose="020F0302020204030204" pitchFamily="34" charset="0"/>
              </a:rPr>
              <a:t>If you are applying to </a:t>
            </a:r>
            <a:r>
              <a:rPr lang="en-GB" sz="2400" b="1" dirty="0">
                <a:latin typeface="Calibri Light" panose="020F0302020204030204" pitchFamily="34" charset="0"/>
                <a:ea typeface="Calibri Light" panose="020F0302020204030204" pitchFamily="34" charset="0"/>
                <a:cs typeface="Calibri Light" panose="020F0302020204030204" pitchFamily="34" charset="0"/>
              </a:rPr>
              <a:t>Leicester College</a:t>
            </a:r>
            <a:r>
              <a:rPr lang="en-GB" sz="2400" dirty="0">
                <a:latin typeface="Calibri Light" panose="020F0302020204030204" pitchFamily="34" charset="0"/>
                <a:ea typeface="Calibri Light" panose="020F0302020204030204" pitchFamily="34" charset="0"/>
                <a:cs typeface="Calibri Light" panose="020F0302020204030204" pitchFamily="34" charset="0"/>
              </a:rPr>
              <a:t>, you will need to log in to the </a:t>
            </a:r>
            <a:r>
              <a:rPr lang="en-GB" sz="2400" dirty="0">
                <a:latin typeface="Calibri Light" panose="020F0302020204030204" pitchFamily="34" charset="0"/>
                <a:ea typeface="Calibri Light" panose="020F0302020204030204" pitchFamily="34" charset="0"/>
                <a:cs typeface="Calibri Light" panose="020F0302020204030204" pitchFamily="34" charset="0"/>
                <a:hlinkClick r:id="rId3"/>
              </a:rPr>
              <a:t>Leicester College Learner hub </a:t>
            </a:r>
            <a:r>
              <a:rPr lang="en-GB" sz="2400" dirty="0">
                <a:latin typeface="Calibri Light" panose="020F0302020204030204" pitchFamily="34" charset="0"/>
                <a:ea typeface="Calibri Light" panose="020F0302020204030204" pitchFamily="34" charset="0"/>
                <a:cs typeface="Calibri Light" panose="020F0302020204030204" pitchFamily="34" charset="0"/>
              </a:rPr>
              <a:t>as well as PS16. When you send your application on PS16, this will generate </a:t>
            </a:r>
            <a:r>
              <a:rPr lang="en-GB" sz="2400" b="1" dirty="0">
                <a:latin typeface="Calibri Light" panose="020F0302020204030204" pitchFamily="34" charset="0"/>
                <a:ea typeface="Calibri Light" panose="020F0302020204030204" pitchFamily="34" charset="0"/>
                <a:cs typeface="Calibri Light" panose="020F0302020204030204" pitchFamily="34" charset="0"/>
              </a:rPr>
              <a:t>Leicester College </a:t>
            </a:r>
            <a:r>
              <a:rPr lang="en-GB" sz="2400" dirty="0">
                <a:latin typeface="Calibri Light" panose="020F0302020204030204" pitchFamily="34" charset="0"/>
                <a:ea typeface="Calibri Light" panose="020F0302020204030204" pitchFamily="34" charset="0"/>
                <a:cs typeface="Calibri Light" panose="020F0302020204030204" pitchFamily="34" charset="0"/>
              </a:rPr>
              <a:t>sending you details on how to log in to the Learner Hub. </a:t>
            </a:r>
            <a:r>
              <a:rPr lang="en-GB" sz="2400" b="1" i="1" dirty="0">
                <a:latin typeface="Calibri Light" panose="020F0302020204030204" pitchFamily="34" charset="0"/>
                <a:ea typeface="Calibri Light" panose="020F0302020204030204" pitchFamily="34" charset="0"/>
                <a:cs typeface="Calibri Light" panose="020F0302020204030204" pitchFamily="34" charset="0"/>
              </a:rPr>
              <a:t>This will be sent to your personal email address.</a:t>
            </a:r>
          </a:p>
          <a:p>
            <a:pPr marL="457200" indent="-457200">
              <a:buFont typeface="Arial" panose="020B0604020202020204" pitchFamily="34" charset="0"/>
              <a:buChar char="•"/>
            </a:pPr>
            <a:endParaRPr lang="en-GB" sz="2400" b="1"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sz="2400" dirty="0">
                <a:latin typeface="Calibri Light" panose="020F0302020204030204" pitchFamily="34" charset="0"/>
                <a:ea typeface="Calibri Light" panose="020F0302020204030204" pitchFamily="34" charset="0"/>
                <a:cs typeface="Calibri Light" panose="020F0302020204030204" pitchFamily="34" charset="0"/>
              </a:rPr>
              <a:t>If you are applying to </a:t>
            </a:r>
            <a:r>
              <a:rPr lang="en-GB" sz="2400" b="1" dirty="0">
                <a:latin typeface="Calibri Light" panose="020F0302020204030204" pitchFamily="34" charset="0"/>
                <a:ea typeface="Calibri Light" panose="020F0302020204030204" pitchFamily="34" charset="0"/>
                <a:cs typeface="Calibri Light" panose="020F0302020204030204" pitchFamily="34" charset="0"/>
              </a:rPr>
              <a:t>Loughborough College </a:t>
            </a:r>
            <a:r>
              <a:rPr lang="en-GB" sz="2400" dirty="0">
                <a:latin typeface="Calibri Light" panose="020F0302020204030204" pitchFamily="34" charset="0"/>
                <a:ea typeface="Calibri Light" panose="020F0302020204030204" pitchFamily="34" charset="0"/>
                <a:cs typeface="Calibri Light" panose="020F0302020204030204" pitchFamily="34" charset="0"/>
              </a:rPr>
              <a:t>– there are now </a:t>
            </a:r>
            <a:r>
              <a:rPr lang="en-GB" sz="2400" b="1" dirty="0">
                <a:latin typeface="Calibri Light" panose="020F0302020204030204" pitchFamily="34" charset="0"/>
                <a:ea typeface="Calibri Light" panose="020F0302020204030204" pitchFamily="34" charset="0"/>
                <a:cs typeface="Calibri Light" panose="020F0302020204030204" pitchFamily="34" charset="0"/>
              </a:rPr>
              <a:t>4 different campuses</a:t>
            </a:r>
            <a:r>
              <a:rPr lang="en-GB" sz="2400" dirty="0">
                <a:latin typeface="Calibri Light" panose="020F0302020204030204" pitchFamily="34" charset="0"/>
                <a:ea typeface="Calibri Light" panose="020F0302020204030204" pitchFamily="34" charset="0"/>
                <a:cs typeface="Calibri Light" panose="020F0302020204030204" pitchFamily="34" charset="0"/>
              </a:rPr>
              <a:t> (see next slide for more details) for BTEC courses and T Levels, </a:t>
            </a:r>
            <a:r>
              <a:rPr lang="en-GB" sz="2400" b="1" dirty="0">
                <a:latin typeface="Calibri Light" panose="020F0302020204030204" pitchFamily="34" charset="0"/>
                <a:ea typeface="Calibri Light" panose="020F0302020204030204" pitchFamily="34" charset="0"/>
                <a:cs typeface="Calibri Light" panose="020F0302020204030204" pitchFamily="34" charset="0"/>
              </a:rPr>
              <a:t>make sure that you know which campus you are applying for</a:t>
            </a:r>
            <a:r>
              <a:rPr lang="en-GB" sz="2400" dirty="0">
                <a:latin typeface="Calibri Light" panose="020F0302020204030204" pitchFamily="34" charset="0"/>
                <a:ea typeface="Calibri Light" panose="020F0302020204030204" pitchFamily="34" charset="0"/>
                <a:cs typeface="Calibri Light" panose="020F0302020204030204" pitchFamily="34" charset="0"/>
              </a:rPr>
              <a:t>. Can you get to and from the campus by public transport. Use Google Maps to check. </a:t>
            </a:r>
            <a:r>
              <a:rPr lang="en-GB" sz="2400" b="1" i="1" dirty="0">
                <a:latin typeface="Calibri Light" panose="020F0302020204030204" pitchFamily="34" charset="0"/>
                <a:ea typeface="Calibri Light" panose="020F0302020204030204" pitchFamily="34" charset="0"/>
                <a:cs typeface="Calibri Light" panose="020F0302020204030204" pitchFamily="34" charset="0"/>
              </a:rPr>
              <a:t>You can apply</a:t>
            </a:r>
            <a:r>
              <a:rPr lang="en-GB" sz="2400" i="1" dirty="0">
                <a:latin typeface="Calibri Light" panose="020F0302020204030204" pitchFamily="34" charset="0"/>
                <a:ea typeface="Calibri Light" panose="020F0302020204030204" pitchFamily="34" charset="0"/>
                <a:cs typeface="Calibri Light" panose="020F0302020204030204" pitchFamily="34" charset="0"/>
              </a:rPr>
              <a:t> </a:t>
            </a:r>
            <a:r>
              <a:rPr lang="en-GB" sz="2400" b="1" i="1" dirty="0">
                <a:latin typeface="Calibri Light" panose="020F0302020204030204" pitchFamily="34" charset="0"/>
                <a:ea typeface="Calibri Light" panose="020F0302020204030204" pitchFamily="34" charset="0"/>
                <a:cs typeface="Calibri Light" panose="020F0302020204030204" pitchFamily="34" charset="0"/>
              </a:rPr>
              <a:t>to Loughborough College direct through the college, but you must also apply on PS16.</a:t>
            </a:r>
          </a:p>
        </p:txBody>
      </p:sp>
      <p:pic>
        <p:nvPicPr>
          <p:cNvPr id="6" name="Picture 5" descr="A green and black text&#10;&#10;Description automatically generated">
            <a:extLst>
              <a:ext uri="{FF2B5EF4-FFF2-40B4-BE49-F238E27FC236}">
                <a16:creationId xmlns:a16="http://schemas.microsoft.com/office/drawing/2014/main" id="{95FA5CDB-354D-6126-2AC7-7A730CAA70B2}"/>
              </a:ext>
            </a:extLst>
          </p:cNvPr>
          <p:cNvPicPr>
            <a:picLocks noChangeAspect="1"/>
          </p:cNvPicPr>
          <p:nvPr/>
        </p:nvPicPr>
        <p:blipFill>
          <a:blip r:embed="rId4"/>
          <a:stretch>
            <a:fillRect/>
          </a:stretch>
        </p:blipFill>
        <p:spPr>
          <a:xfrm>
            <a:off x="9323142" y="170757"/>
            <a:ext cx="2570123" cy="1020383"/>
          </a:xfrm>
          <a:prstGeom prst="rect">
            <a:avLst/>
          </a:prstGeom>
        </p:spPr>
      </p:pic>
      <p:sp>
        <p:nvSpPr>
          <p:cNvPr id="7" name="Title 11">
            <a:extLst>
              <a:ext uri="{FF2B5EF4-FFF2-40B4-BE49-F238E27FC236}">
                <a16:creationId xmlns:a16="http://schemas.microsoft.com/office/drawing/2014/main" id="{3FC36C5A-3FC8-4CC6-DD7F-799BE420CDA2}"/>
              </a:ext>
            </a:extLst>
          </p:cNvPr>
          <p:cNvSpPr txBox="1">
            <a:spLocks/>
          </p:cNvSpPr>
          <p:nvPr/>
        </p:nvSpPr>
        <p:spPr>
          <a:xfrm>
            <a:off x="10608203" y="882549"/>
            <a:ext cx="1379940"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F058D47-8042-5C60-9011-6C41ADEC7E9E}"/>
              </a:ext>
            </a:extLst>
          </p:cNvPr>
          <p:cNvSpPr txBox="1"/>
          <p:nvPr/>
        </p:nvSpPr>
        <p:spPr>
          <a:xfrm>
            <a:off x="298735" y="498576"/>
            <a:ext cx="4561489" cy="584775"/>
          </a:xfrm>
          <a:prstGeom prst="rect">
            <a:avLst/>
          </a:prstGeom>
          <a:noFill/>
          <a:ln>
            <a:solidFill>
              <a:srgbClr val="4FAB2F"/>
            </a:solidFill>
          </a:ln>
        </p:spPr>
        <p:txBody>
          <a:bodyPr wrap="square" rtlCol="0">
            <a:spAutoFit/>
          </a:bodyPr>
          <a:lstStyle/>
          <a:p>
            <a:r>
              <a:rPr lang="en-GB" sz="3200" u="sng" dirty="0">
                <a:latin typeface="Calibri Light" panose="020F0302020204030204" pitchFamily="34" charset="0"/>
                <a:ea typeface="Calibri Light" panose="020F0302020204030204" pitchFamily="34" charset="0"/>
                <a:cs typeface="Calibri Light" panose="020F0302020204030204" pitchFamily="34" charset="0"/>
              </a:rPr>
              <a:t>Important Information</a:t>
            </a:r>
          </a:p>
        </p:txBody>
      </p:sp>
    </p:spTree>
    <p:extLst>
      <p:ext uri="{BB962C8B-B14F-4D97-AF65-F5344CB8AC3E}">
        <p14:creationId xmlns:p14="http://schemas.microsoft.com/office/powerpoint/2010/main" val="209262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4FCB3-D1DC-04B5-FBD3-D7DFBE89D06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55EE891-DEC8-E195-094E-547FDC734BD9}"/>
              </a:ext>
            </a:extLst>
          </p:cNvPr>
          <p:cNvSpPr txBox="1"/>
          <p:nvPr/>
        </p:nvSpPr>
        <p:spPr>
          <a:xfrm>
            <a:off x="236038" y="74395"/>
            <a:ext cx="11731171" cy="6709209"/>
          </a:xfrm>
          <a:prstGeom prst="rect">
            <a:avLst/>
          </a:prstGeom>
          <a:noFill/>
          <a:ln>
            <a:solidFill>
              <a:srgbClr val="92D050"/>
            </a:solidFill>
          </a:ln>
        </p:spPr>
        <p:txBody>
          <a:bodyPr wrap="square" rtlCol="0">
            <a:spAutoFit/>
          </a:bodyPr>
          <a:lstStyle/>
          <a:p>
            <a:r>
              <a:rPr lang="en-GB" sz="2800" u="sng" dirty="0">
                <a:latin typeface="+mj-lt"/>
                <a:ea typeface="Calibri Light" panose="020F0302020204030204" pitchFamily="34" charset="0"/>
                <a:cs typeface="Calibri Light" panose="020F0302020204030204" pitchFamily="34" charset="0"/>
              </a:rPr>
              <a:t>Important Information about Loughborough College</a:t>
            </a:r>
          </a:p>
          <a:p>
            <a:endParaRPr lang="en-GB" sz="2800" u="sng" dirty="0">
              <a:latin typeface="+mj-lt"/>
              <a:ea typeface="Calibri Light" panose="020F0302020204030204" pitchFamily="34" charset="0"/>
              <a:cs typeface="Calibri Light" panose="020F0302020204030204" pitchFamily="34" charset="0"/>
            </a:endParaRPr>
          </a:p>
          <a:p>
            <a:pPr>
              <a:buNone/>
            </a:pPr>
            <a:r>
              <a:rPr lang="en-GB" sz="2400" b="1" u="sng" dirty="0">
                <a:effectLst/>
                <a:latin typeface="+mj-lt"/>
                <a:ea typeface="Aptos" panose="020B0004020202020204" pitchFamily="34" charset="0"/>
                <a:cs typeface="Aptos" panose="020B0004020202020204" pitchFamily="34" charset="0"/>
              </a:rPr>
              <a:t>Loughborough College have now combined with SMB College, As such, Loughborough College Group now has multiple campuses:</a:t>
            </a:r>
          </a:p>
          <a:p>
            <a:pPr>
              <a:buNone/>
            </a:pPr>
            <a:endParaRPr lang="en-GB" sz="2400" dirty="0">
              <a:effectLst/>
              <a:latin typeface="+mj-lt"/>
              <a:ea typeface="Aptos" panose="020B0004020202020204" pitchFamily="34" charset="0"/>
              <a:cs typeface="Aptos" panose="020B0004020202020204" pitchFamily="34" charset="0"/>
            </a:endParaRPr>
          </a:p>
          <a:p>
            <a:pPr marL="342900" lvl="0" indent="-342900">
              <a:lnSpc>
                <a:spcPct val="115000"/>
              </a:lnSpc>
              <a:buFont typeface="Symbol" panose="05050102010706020507" pitchFamily="18" charset="2"/>
              <a:buChar char=""/>
            </a:pPr>
            <a:r>
              <a:rPr lang="en-GB" sz="2400" b="1" kern="100" dirty="0">
                <a:effectLst/>
                <a:latin typeface="+mj-lt"/>
                <a:ea typeface="Aptos" panose="020B0004020202020204" pitchFamily="34" charset="0"/>
                <a:cs typeface="Times New Roman" panose="02020603050405020304" pitchFamily="18" charset="0"/>
              </a:rPr>
              <a:t>Loughborough College: </a:t>
            </a:r>
            <a:r>
              <a:rPr lang="en-GB" sz="2400" kern="100" dirty="0">
                <a:effectLst/>
                <a:latin typeface="+mj-lt"/>
                <a:ea typeface="Aptos" panose="020B0004020202020204" pitchFamily="34" charset="0"/>
                <a:cs typeface="Times New Roman" panose="02020603050405020304" pitchFamily="18" charset="0"/>
              </a:rPr>
              <a:t>Located on </a:t>
            </a:r>
            <a:r>
              <a:rPr lang="en-GB" sz="2400" kern="100" dirty="0" err="1">
                <a:effectLst/>
                <a:latin typeface="+mj-lt"/>
                <a:ea typeface="Aptos" panose="020B0004020202020204" pitchFamily="34" charset="0"/>
                <a:cs typeface="Times New Roman" panose="02020603050405020304" pitchFamily="18" charset="0"/>
              </a:rPr>
              <a:t>Radmoor</a:t>
            </a:r>
            <a:r>
              <a:rPr lang="en-GB" sz="2400" kern="100" dirty="0">
                <a:effectLst/>
                <a:latin typeface="+mj-lt"/>
                <a:ea typeface="Aptos" panose="020B0004020202020204" pitchFamily="34" charset="0"/>
                <a:cs typeface="Times New Roman" panose="02020603050405020304" pitchFamily="18" charset="0"/>
              </a:rPr>
              <a:t> Road -main campus offering a wide range of courses. </a:t>
            </a:r>
            <a:r>
              <a:rPr lang="en-GB" sz="2400" b="1" kern="100" dirty="0">
                <a:effectLst/>
                <a:latin typeface="+mj-lt"/>
                <a:ea typeface="Aptos" panose="020B0004020202020204" pitchFamily="34" charset="0"/>
                <a:cs typeface="Times New Roman" panose="02020603050405020304" pitchFamily="18" charset="0"/>
              </a:rPr>
              <a:t>A level courses will continue to be hosted at this campus.</a:t>
            </a:r>
            <a:endParaRPr lang="en-GB" sz="2400" kern="100" dirty="0">
              <a:effectLst/>
              <a:latin typeface="+mj-lt"/>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400" b="1" kern="100" dirty="0">
                <a:effectLst/>
                <a:latin typeface="+mj-lt"/>
                <a:ea typeface="Aptos" panose="020B0004020202020204" pitchFamily="34" charset="0"/>
                <a:cs typeface="Times New Roman" panose="02020603050405020304" pitchFamily="18" charset="0"/>
              </a:rPr>
              <a:t>Brooksby College: </a:t>
            </a:r>
            <a:r>
              <a:rPr lang="en-GB" sz="2400" kern="100" dirty="0">
                <a:effectLst/>
                <a:latin typeface="+mj-lt"/>
                <a:ea typeface="Aptos" panose="020B0004020202020204" pitchFamily="34" charset="0"/>
                <a:cs typeface="Times New Roman" panose="02020603050405020304" pitchFamily="18" charset="0"/>
              </a:rPr>
              <a:t>A specialist campus for land-based, equine (horse-related), and sports courses, located in Melton Mowbray. It features an 850-acre site with a working farm, an Equine Centre, and state-of-the-art sports facilities.</a:t>
            </a:r>
          </a:p>
          <a:p>
            <a:pPr marL="342900" lvl="0" indent="-342900">
              <a:lnSpc>
                <a:spcPct val="115000"/>
              </a:lnSpc>
              <a:buFont typeface="Symbol" panose="05050102010706020507" pitchFamily="18" charset="2"/>
              <a:buChar char=""/>
            </a:pPr>
            <a:r>
              <a:rPr lang="en-GB" sz="2400" b="1" kern="100" dirty="0">
                <a:effectLst/>
                <a:latin typeface="+mj-lt"/>
                <a:ea typeface="Aptos" panose="020B0004020202020204" pitchFamily="34" charset="0"/>
                <a:cs typeface="Times New Roman" panose="02020603050405020304" pitchFamily="18" charset="0"/>
              </a:rPr>
              <a:t>Stephenson College: </a:t>
            </a:r>
            <a:r>
              <a:rPr lang="en-GB" sz="2400" kern="100" dirty="0">
                <a:effectLst/>
                <a:latin typeface="+mj-lt"/>
                <a:ea typeface="Aptos" panose="020B0004020202020204" pitchFamily="34" charset="0"/>
                <a:cs typeface="Times New Roman" panose="02020603050405020304" pitchFamily="18" charset="0"/>
              </a:rPr>
              <a:t>Situated in Coalville, this campus focuses on technical trades, engineering, construction, and motor vehicle technology, with industry-standard workshops.</a:t>
            </a:r>
          </a:p>
          <a:p>
            <a:pPr marL="342900" lvl="0" indent="-342900">
              <a:lnSpc>
                <a:spcPct val="115000"/>
              </a:lnSpc>
              <a:spcAft>
                <a:spcPts val="800"/>
              </a:spcAft>
              <a:buFont typeface="Symbol" panose="05050102010706020507" pitchFamily="18" charset="2"/>
              <a:buChar char=""/>
            </a:pPr>
            <a:r>
              <a:rPr lang="en-GB" sz="2400" b="1" kern="100" dirty="0">
                <a:effectLst/>
                <a:latin typeface="+mj-lt"/>
                <a:ea typeface="Aptos" panose="020B0004020202020204" pitchFamily="34" charset="0"/>
                <a:cs typeface="Times New Roman" panose="02020603050405020304" pitchFamily="18" charset="0"/>
              </a:rPr>
              <a:t>Ignite (Melton Campus): </a:t>
            </a:r>
            <a:r>
              <a:rPr lang="en-GB" sz="2400" kern="100" dirty="0">
                <a:effectLst/>
                <a:latin typeface="+mj-lt"/>
                <a:ea typeface="Aptos" panose="020B0004020202020204" pitchFamily="34" charset="0"/>
                <a:cs typeface="Times New Roman" panose="02020603050405020304" pitchFamily="18" charset="0"/>
              </a:rPr>
              <a:t>Located in Melton Mowbray, this campus is dedicated to performing arts, with facilities that include a commercial performance space called Melton Theatre.</a:t>
            </a:r>
            <a:endParaRPr lang="en-GB" sz="2800" u="sng" dirty="0">
              <a:latin typeface="+mj-lt"/>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3644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ACA9F3-89DF-ACB9-85CB-67D7A782D9A0}"/>
              </a:ext>
            </a:extLst>
          </p:cNvPr>
          <p:cNvSpPr txBox="1"/>
          <p:nvPr/>
        </p:nvSpPr>
        <p:spPr>
          <a:xfrm>
            <a:off x="160424" y="6247705"/>
            <a:ext cx="12031576" cy="610295"/>
          </a:xfrm>
          <a:prstGeom prst="rect">
            <a:avLst/>
          </a:prstGeom>
          <a:noFill/>
        </p:spPr>
        <p:txBody>
          <a:bodyPr wrap="square">
            <a:spAutoFit/>
          </a:bodyPr>
          <a:lstStyle/>
          <a:p>
            <a:pPr algn="ctr" defTabSz="615154">
              <a:lnSpc>
                <a:spcPct val="107000"/>
              </a:lnSpc>
              <a:spcAft>
                <a:spcPts val="539"/>
              </a:spcAft>
              <a:tabLst>
                <a:tab pos="666418" algn="l"/>
              </a:tabLst>
            </a:pPr>
            <a:r>
              <a:rPr lang="en-GB" sz="1600" b="1" kern="100" dirty="0">
                <a:solidFill>
                  <a:srgbClr val="92D050"/>
                </a:solidFill>
                <a:ea typeface="+mn-ea"/>
                <a:cs typeface="Times New Roman" panose="02020603050405020304" pitchFamily="18" charset="0"/>
              </a:rPr>
              <a:t>RMA Careers vision – </a:t>
            </a:r>
            <a:r>
              <a:rPr lang="en-GB" sz="1600" i="1" kern="100" dirty="0">
                <a:solidFill>
                  <a:srgbClr val="92D050"/>
                </a:solidFill>
                <a:ea typeface="+mn-ea"/>
                <a:cs typeface="Times New Roman" panose="02020603050405020304" pitchFamily="18" charset="0"/>
              </a:rPr>
              <a:t>To r</a:t>
            </a:r>
            <a:r>
              <a:rPr lang="en-GB" sz="1600" i="1" kern="1200" dirty="0">
                <a:solidFill>
                  <a:srgbClr val="92D050"/>
                </a:solidFill>
                <a:ea typeface="+mn-ea"/>
                <a:cs typeface="Times New Roman" panose="02020603050405020304" pitchFamily="18" charset="0"/>
              </a:rPr>
              <a:t>aise the aspirations of all Rushey Mead Academy students to enable them to make a positive difference to our world.</a:t>
            </a:r>
            <a:endParaRPr lang="en-GB" sz="1600" i="1" kern="100" dirty="0">
              <a:effectLst/>
              <a:ea typeface="Aptos" panose="020B0004020202020204" pitchFamily="34" charset="0"/>
              <a:cs typeface="Times New Roman" panose="02020603050405020304" pitchFamily="18" charset="0"/>
            </a:endParaRPr>
          </a:p>
        </p:txBody>
      </p:sp>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006356" y="192996"/>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141526" y="1059401"/>
            <a:ext cx="1343683"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70B76D-E1F3-A19A-B2F8-781CB32EA9F1}"/>
              </a:ext>
            </a:extLst>
          </p:cNvPr>
          <p:cNvSpPr txBox="1"/>
          <p:nvPr/>
        </p:nvSpPr>
        <p:spPr>
          <a:xfrm>
            <a:off x="292313" y="210538"/>
            <a:ext cx="7539722" cy="523220"/>
          </a:xfrm>
          <a:prstGeom prst="rect">
            <a:avLst/>
          </a:prstGeom>
          <a:noFill/>
        </p:spPr>
        <p:txBody>
          <a:bodyPr wrap="square" rtlCol="0">
            <a:spAutoFit/>
          </a:bodyPr>
          <a:lstStyle/>
          <a:p>
            <a:r>
              <a:rPr lang="en-GB" sz="2800" dirty="0">
                <a:solidFill>
                  <a:schemeClr val="accent6"/>
                </a:solidFill>
              </a:rPr>
              <a:t>PS16, college &amp; course information.</a:t>
            </a:r>
          </a:p>
        </p:txBody>
      </p:sp>
      <p:sp>
        <p:nvSpPr>
          <p:cNvPr id="2" name="TextBox 1">
            <a:extLst>
              <a:ext uri="{FF2B5EF4-FFF2-40B4-BE49-F238E27FC236}">
                <a16:creationId xmlns:a16="http://schemas.microsoft.com/office/drawing/2014/main" id="{80A4D159-19BE-B923-A469-D18DA374D7CD}"/>
              </a:ext>
            </a:extLst>
          </p:cNvPr>
          <p:cNvSpPr txBox="1"/>
          <p:nvPr/>
        </p:nvSpPr>
        <p:spPr>
          <a:xfrm>
            <a:off x="183061" y="1311676"/>
            <a:ext cx="5783176" cy="4524315"/>
          </a:xfrm>
          <a:prstGeom prst="rect">
            <a:avLst/>
          </a:prstGeom>
          <a:noFill/>
          <a:ln>
            <a:solidFill>
              <a:schemeClr val="accent6"/>
            </a:solidFill>
          </a:ln>
        </p:spPr>
        <p:txBody>
          <a:bodyPr wrap="square" rtlCol="0">
            <a:spAutoFit/>
          </a:bodyPr>
          <a:lstStyle/>
          <a:p>
            <a:r>
              <a:rPr lang="en-GB" sz="2400" dirty="0">
                <a:latin typeface="+mj-lt"/>
              </a:rPr>
              <a:t>You will need to log in to ‘Your Account’ on PS16 and check that you have completed the profile.</a:t>
            </a:r>
          </a:p>
          <a:p>
            <a:endParaRPr lang="en-GB" sz="2400" dirty="0">
              <a:latin typeface="+mj-lt"/>
            </a:endParaRPr>
          </a:p>
          <a:p>
            <a:pPr marL="342900" indent="-342900">
              <a:buFont typeface="Arial" panose="020B0604020202020204" pitchFamily="34" charset="0"/>
              <a:buChar char="•"/>
            </a:pPr>
            <a:r>
              <a:rPr lang="en-GB" sz="2400" dirty="0">
                <a:latin typeface="+mj-lt"/>
              </a:rPr>
              <a:t>To find your PS16 email – go to search and type in </a:t>
            </a:r>
            <a:r>
              <a:rPr lang="en-GB" sz="2400" b="1" dirty="0" err="1">
                <a:latin typeface="+mj-lt"/>
              </a:rPr>
              <a:t>eprospectus</a:t>
            </a:r>
            <a:r>
              <a:rPr lang="en-GB" sz="2400" b="1" dirty="0">
                <a:latin typeface="+mj-lt"/>
              </a:rPr>
              <a:t>.</a:t>
            </a:r>
            <a:r>
              <a:rPr lang="en-GB" sz="2400" dirty="0">
                <a:latin typeface="+mj-lt"/>
              </a:rPr>
              <a:t> Your email will be from </a:t>
            </a:r>
            <a:r>
              <a:rPr lang="en-GB" sz="2400" dirty="0">
                <a:latin typeface="+mj-lt"/>
                <a:hlinkClick r:id="rId4"/>
              </a:rPr>
              <a:t>noreply@eprospectus.co.uk</a:t>
            </a:r>
            <a:r>
              <a:rPr lang="en-GB" sz="2400" dirty="0">
                <a:latin typeface="+mj-lt"/>
              </a:rPr>
              <a:t> </a:t>
            </a:r>
          </a:p>
          <a:p>
            <a:pPr marL="342900" indent="-342900">
              <a:buFont typeface="Arial" panose="020B0604020202020204" pitchFamily="34" charset="0"/>
              <a:buChar char="•"/>
            </a:pPr>
            <a:endParaRPr lang="en-GB" sz="2400" dirty="0">
              <a:latin typeface="+mj-lt"/>
            </a:endParaRPr>
          </a:p>
          <a:p>
            <a:pPr marL="342900" indent="-342900">
              <a:buFont typeface="Arial" panose="020B0604020202020204" pitchFamily="34" charset="0"/>
              <a:buChar char="•"/>
            </a:pPr>
            <a:r>
              <a:rPr lang="en-GB" sz="2400" dirty="0">
                <a:latin typeface="+mj-lt"/>
              </a:rPr>
              <a:t>If you cannot log in, reset your password with your username, check your outlook for an email from </a:t>
            </a:r>
            <a:r>
              <a:rPr lang="en-GB" sz="2400" b="1" dirty="0" err="1">
                <a:latin typeface="+mj-lt"/>
              </a:rPr>
              <a:t>eprospectus</a:t>
            </a:r>
            <a:r>
              <a:rPr lang="en-GB" sz="2400" dirty="0">
                <a:latin typeface="+mj-lt"/>
              </a:rPr>
              <a:t> and log in. </a:t>
            </a:r>
          </a:p>
          <a:p>
            <a:pPr marL="342900" indent="-342900">
              <a:buFont typeface="Arial" panose="020B0604020202020204" pitchFamily="34" charset="0"/>
              <a:buChar char="•"/>
            </a:pPr>
            <a:endParaRPr lang="en-GB" sz="2400" dirty="0">
              <a:latin typeface="+mj-lt"/>
            </a:endParaRPr>
          </a:p>
        </p:txBody>
      </p:sp>
      <p:pic>
        <p:nvPicPr>
          <p:cNvPr id="4" name="Picture 3">
            <a:extLst>
              <a:ext uri="{FF2B5EF4-FFF2-40B4-BE49-F238E27FC236}">
                <a16:creationId xmlns:a16="http://schemas.microsoft.com/office/drawing/2014/main" id="{12CB6D7E-9853-2560-6DF1-82F1EC120538}"/>
              </a:ext>
            </a:extLst>
          </p:cNvPr>
          <p:cNvPicPr>
            <a:picLocks noChangeAspect="1"/>
          </p:cNvPicPr>
          <p:nvPr/>
        </p:nvPicPr>
        <p:blipFill>
          <a:blip r:embed="rId5"/>
          <a:stretch>
            <a:fillRect/>
          </a:stretch>
        </p:blipFill>
        <p:spPr>
          <a:xfrm>
            <a:off x="7574124" y="145510"/>
            <a:ext cx="4325563" cy="2873029"/>
          </a:xfrm>
          <a:prstGeom prst="rect">
            <a:avLst/>
          </a:prstGeom>
        </p:spPr>
      </p:pic>
      <p:pic>
        <p:nvPicPr>
          <p:cNvPr id="7" name="Picture 6">
            <a:extLst>
              <a:ext uri="{FF2B5EF4-FFF2-40B4-BE49-F238E27FC236}">
                <a16:creationId xmlns:a16="http://schemas.microsoft.com/office/drawing/2014/main" id="{C6057102-3A3F-E67D-8318-76B7320CC1D9}"/>
              </a:ext>
            </a:extLst>
          </p:cNvPr>
          <p:cNvPicPr>
            <a:picLocks noChangeAspect="1"/>
          </p:cNvPicPr>
          <p:nvPr/>
        </p:nvPicPr>
        <p:blipFill>
          <a:blip r:embed="rId6"/>
          <a:stretch>
            <a:fillRect/>
          </a:stretch>
        </p:blipFill>
        <p:spPr>
          <a:xfrm>
            <a:off x="6176212" y="3389168"/>
            <a:ext cx="5893647" cy="3323322"/>
          </a:xfrm>
          <a:prstGeom prst="rect">
            <a:avLst/>
          </a:prstGeom>
        </p:spPr>
      </p:pic>
      <p:cxnSp>
        <p:nvCxnSpPr>
          <p:cNvPr id="5" name="Straight Arrow Connector 4">
            <a:extLst>
              <a:ext uri="{FF2B5EF4-FFF2-40B4-BE49-F238E27FC236}">
                <a16:creationId xmlns:a16="http://schemas.microsoft.com/office/drawing/2014/main" id="{94B3B00B-1776-3EF8-2C58-5F4247612F13}"/>
              </a:ext>
            </a:extLst>
          </p:cNvPr>
          <p:cNvCxnSpPr>
            <a:cxnSpLocks/>
          </p:cNvCxnSpPr>
          <p:nvPr/>
        </p:nvCxnSpPr>
        <p:spPr>
          <a:xfrm flipV="1">
            <a:off x="2942897" y="349313"/>
            <a:ext cx="6063459" cy="25652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EA129C-BD90-3728-E5A1-39B088D576BD}"/>
              </a:ext>
            </a:extLst>
          </p:cNvPr>
          <p:cNvCxnSpPr/>
          <p:nvPr/>
        </p:nvCxnSpPr>
        <p:spPr>
          <a:xfrm>
            <a:off x="5318234" y="5050829"/>
            <a:ext cx="1534511" cy="5301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95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562744" y="9078"/>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911996" y="645729"/>
            <a:ext cx="1343683"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70B76D-E1F3-A19A-B2F8-781CB32EA9F1}"/>
              </a:ext>
            </a:extLst>
          </p:cNvPr>
          <p:cNvSpPr txBox="1"/>
          <p:nvPr/>
        </p:nvSpPr>
        <p:spPr>
          <a:xfrm>
            <a:off x="225396" y="0"/>
            <a:ext cx="7539722" cy="523220"/>
          </a:xfrm>
          <a:prstGeom prst="rect">
            <a:avLst/>
          </a:prstGeom>
          <a:noFill/>
        </p:spPr>
        <p:txBody>
          <a:bodyPr wrap="square" rtlCol="0">
            <a:spAutoFit/>
          </a:bodyPr>
          <a:lstStyle/>
          <a:p>
            <a:r>
              <a:rPr lang="en-GB" sz="2800" dirty="0">
                <a:solidFill>
                  <a:schemeClr val="accent6"/>
                </a:solidFill>
              </a:rPr>
              <a:t>PS16, college &amp; course information.</a:t>
            </a:r>
          </a:p>
        </p:txBody>
      </p:sp>
      <p:sp>
        <p:nvSpPr>
          <p:cNvPr id="2" name="TextBox 1">
            <a:extLst>
              <a:ext uri="{FF2B5EF4-FFF2-40B4-BE49-F238E27FC236}">
                <a16:creationId xmlns:a16="http://schemas.microsoft.com/office/drawing/2014/main" id="{80A4D159-19BE-B923-A469-D18DA374D7CD}"/>
              </a:ext>
            </a:extLst>
          </p:cNvPr>
          <p:cNvSpPr txBox="1"/>
          <p:nvPr/>
        </p:nvSpPr>
        <p:spPr>
          <a:xfrm>
            <a:off x="169602" y="469904"/>
            <a:ext cx="7426411" cy="830997"/>
          </a:xfrm>
          <a:prstGeom prst="rect">
            <a:avLst/>
          </a:prstGeom>
          <a:noFill/>
          <a:ln>
            <a:solidFill>
              <a:schemeClr val="accent6"/>
            </a:solidFill>
          </a:ln>
        </p:spPr>
        <p:txBody>
          <a:bodyPr wrap="square" rtlCol="0">
            <a:spAutoFit/>
          </a:bodyPr>
          <a:lstStyle/>
          <a:p>
            <a:r>
              <a:rPr lang="en-GB" sz="2400" b="1" dirty="0">
                <a:latin typeface="+mj-lt"/>
              </a:rPr>
              <a:t>Are you ready to submit your applications or do you need to wait for your Autumn predicted grades?</a:t>
            </a:r>
          </a:p>
        </p:txBody>
      </p:sp>
      <p:sp>
        <p:nvSpPr>
          <p:cNvPr id="3" name="TextBox 2">
            <a:extLst>
              <a:ext uri="{FF2B5EF4-FFF2-40B4-BE49-F238E27FC236}">
                <a16:creationId xmlns:a16="http://schemas.microsoft.com/office/drawing/2014/main" id="{B712A9B0-1291-E15A-BCAC-29A8D9809390}"/>
              </a:ext>
            </a:extLst>
          </p:cNvPr>
          <p:cNvSpPr txBox="1"/>
          <p:nvPr/>
        </p:nvSpPr>
        <p:spPr>
          <a:xfrm>
            <a:off x="169602" y="1379003"/>
            <a:ext cx="11351173" cy="3508653"/>
          </a:xfrm>
          <a:prstGeom prst="rect">
            <a:avLst/>
          </a:prstGeom>
          <a:noFill/>
          <a:ln>
            <a:solidFill>
              <a:schemeClr val="tx1"/>
            </a:solidFill>
          </a:ln>
        </p:spPr>
        <p:txBody>
          <a:bodyPr wrap="square" rtlCol="0">
            <a:spAutoFit/>
          </a:bodyPr>
          <a:lstStyle/>
          <a:p>
            <a:r>
              <a:rPr lang="en-GB" dirty="0">
                <a:latin typeface="+mj-lt"/>
              </a:rPr>
              <a:t>You are ready to submit your applications now if: -</a:t>
            </a:r>
          </a:p>
          <a:p>
            <a:endParaRPr lang="en-GB" dirty="0">
              <a:latin typeface="+mj-lt"/>
            </a:endParaRPr>
          </a:p>
          <a:p>
            <a:pPr marL="457200" indent="-457200">
              <a:buFont typeface="Arial" panose="020B0604020202020204" pitchFamily="34" charset="0"/>
              <a:buChar char="•"/>
            </a:pPr>
            <a:r>
              <a:rPr lang="en-GB" dirty="0">
                <a:latin typeface="+mj-lt"/>
              </a:rPr>
              <a:t>Do you already have the grades required for the course or courses?</a:t>
            </a:r>
          </a:p>
          <a:p>
            <a:pPr marL="457200" indent="-457200">
              <a:buFont typeface="Arial" panose="020B0604020202020204" pitchFamily="34" charset="0"/>
              <a:buChar char="•"/>
            </a:pPr>
            <a:endParaRPr lang="en-GB" dirty="0">
              <a:latin typeface="+mj-lt"/>
            </a:endParaRPr>
          </a:p>
          <a:p>
            <a:pPr marL="457200" indent="-457200">
              <a:buFont typeface="Arial" panose="020B0604020202020204" pitchFamily="34" charset="0"/>
              <a:buChar char="•"/>
            </a:pPr>
            <a:r>
              <a:rPr lang="en-GB" dirty="0">
                <a:latin typeface="+mj-lt"/>
              </a:rPr>
              <a:t>Are you CONFIDENT that your grades will not drop? </a:t>
            </a:r>
          </a:p>
          <a:p>
            <a:pPr marL="457200" indent="-457200">
              <a:buFont typeface="Arial" panose="020B0604020202020204" pitchFamily="34" charset="0"/>
              <a:buChar char="•"/>
            </a:pPr>
            <a:endParaRPr lang="en-GB" sz="2400" dirty="0">
              <a:latin typeface="+mj-lt"/>
            </a:endParaRPr>
          </a:p>
          <a:p>
            <a:r>
              <a:rPr lang="en-GB" b="1" dirty="0">
                <a:latin typeface="+mj-lt"/>
              </a:rPr>
              <a:t>If you can say YES to both of these questions – you are ready to submit your applications. From the next slide, you will find out how to do this.</a:t>
            </a:r>
          </a:p>
          <a:p>
            <a:endParaRPr lang="en-GB" dirty="0">
              <a:latin typeface="+mj-lt"/>
            </a:endParaRPr>
          </a:p>
          <a:p>
            <a:r>
              <a:rPr lang="en-GB" dirty="0">
                <a:latin typeface="+mj-lt"/>
              </a:rPr>
              <a:t>If your grades are borderline (only just match the entry requirements) or you are hoping that one or more of your grades will improve enough to match the entry requirements of your chosen course/courses – Do NOT submit now! Wait until you receive your Autumn termly tracking predicted grades. </a:t>
            </a:r>
            <a:r>
              <a:rPr lang="en-GB" b="1" dirty="0">
                <a:latin typeface="+mj-lt"/>
              </a:rPr>
              <a:t>Remember, if you are not sure, come to B145.</a:t>
            </a:r>
          </a:p>
        </p:txBody>
      </p:sp>
      <p:sp>
        <p:nvSpPr>
          <p:cNvPr id="5" name="TextBox 4">
            <a:extLst>
              <a:ext uri="{FF2B5EF4-FFF2-40B4-BE49-F238E27FC236}">
                <a16:creationId xmlns:a16="http://schemas.microsoft.com/office/drawing/2014/main" id="{6455F3D4-E2B5-A723-4496-A39E84F826C6}"/>
              </a:ext>
            </a:extLst>
          </p:cNvPr>
          <p:cNvSpPr txBox="1"/>
          <p:nvPr/>
        </p:nvSpPr>
        <p:spPr>
          <a:xfrm>
            <a:off x="469146" y="5004775"/>
            <a:ext cx="10752083" cy="1477328"/>
          </a:xfrm>
          <a:prstGeom prst="rect">
            <a:avLst/>
          </a:prstGeom>
          <a:solidFill>
            <a:schemeClr val="accent6"/>
          </a:solidFill>
          <a:ln>
            <a:solidFill>
              <a:schemeClr val="tx1"/>
            </a:solidFill>
          </a:ln>
        </p:spPr>
        <p:txBody>
          <a:bodyPr wrap="square" rtlCol="0">
            <a:spAutoFit/>
          </a:bodyPr>
          <a:lstStyle/>
          <a:p>
            <a:r>
              <a:rPr lang="en-GB" dirty="0">
                <a:solidFill>
                  <a:schemeClr val="bg1"/>
                </a:solidFill>
              </a:rPr>
              <a:t>There are 2 stages to submitting your application on PS16: -</a:t>
            </a:r>
          </a:p>
          <a:p>
            <a:pPr marL="285750" indent="-285750">
              <a:buFont typeface="Arial" panose="020B0604020202020204" pitchFamily="34" charset="0"/>
              <a:buChar char="•"/>
            </a:pPr>
            <a:r>
              <a:rPr lang="en-GB" dirty="0">
                <a:solidFill>
                  <a:schemeClr val="bg1"/>
                </a:solidFill>
              </a:rPr>
              <a:t> Stage 1 - Choosing the course or courses you want to study, adding them and giving your reasons for your choice.</a:t>
            </a:r>
          </a:p>
          <a:p>
            <a:pPr marL="285750" indent="-285750">
              <a:buFont typeface="Arial" panose="020B0604020202020204" pitchFamily="34" charset="0"/>
              <a:buChar char="•"/>
            </a:pPr>
            <a:r>
              <a:rPr lang="en-GB" dirty="0">
                <a:solidFill>
                  <a:schemeClr val="bg1"/>
                </a:solidFill>
              </a:rPr>
              <a:t>Stage 2 – Review and send your application</a:t>
            </a:r>
          </a:p>
          <a:p>
            <a:r>
              <a:rPr lang="en-GB" dirty="0">
                <a:solidFill>
                  <a:schemeClr val="bg1"/>
                </a:solidFill>
              </a:rPr>
              <a:t>BOTH stages must be completed to successfully submit your applications to your colleges on PS16.</a:t>
            </a:r>
          </a:p>
        </p:txBody>
      </p:sp>
    </p:spTree>
    <p:extLst>
      <p:ext uri="{BB962C8B-B14F-4D97-AF65-F5344CB8AC3E}">
        <p14:creationId xmlns:p14="http://schemas.microsoft.com/office/powerpoint/2010/main" val="357112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562744" y="9078"/>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911996" y="645729"/>
            <a:ext cx="1343683"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70B76D-E1F3-A19A-B2F8-781CB32EA9F1}"/>
              </a:ext>
            </a:extLst>
          </p:cNvPr>
          <p:cNvSpPr txBox="1"/>
          <p:nvPr/>
        </p:nvSpPr>
        <p:spPr>
          <a:xfrm>
            <a:off x="225396" y="0"/>
            <a:ext cx="7539722" cy="523220"/>
          </a:xfrm>
          <a:prstGeom prst="rect">
            <a:avLst/>
          </a:prstGeom>
          <a:noFill/>
        </p:spPr>
        <p:txBody>
          <a:bodyPr wrap="square" rtlCol="0">
            <a:spAutoFit/>
          </a:bodyPr>
          <a:lstStyle/>
          <a:p>
            <a:r>
              <a:rPr lang="en-GB" sz="2800" dirty="0">
                <a:solidFill>
                  <a:schemeClr val="accent6"/>
                </a:solidFill>
              </a:rPr>
              <a:t>PS16, college &amp; course information.</a:t>
            </a:r>
          </a:p>
        </p:txBody>
      </p:sp>
      <p:sp>
        <p:nvSpPr>
          <p:cNvPr id="2" name="TextBox 1">
            <a:extLst>
              <a:ext uri="{FF2B5EF4-FFF2-40B4-BE49-F238E27FC236}">
                <a16:creationId xmlns:a16="http://schemas.microsoft.com/office/drawing/2014/main" id="{80A4D159-19BE-B923-A469-D18DA374D7CD}"/>
              </a:ext>
            </a:extLst>
          </p:cNvPr>
          <p:cNvSpPr txBox="1"/>
          <p:nvPr/>
        </p:nvSpPr>
        <p:spPr>
          <a:xfrm>
            <a:off x="326468" y="510191"/>
            <a:ext cx="7426411" cy="461665"/>
          </a:xfrm>
          <a:prstGeom prst="rect">
            <a:avLst/>
          </a:prstGeom>
          <a:noFill/>
          <a:ln>
            <a:solidFill>
              <a:schemeClr val="accent6"/>
            </a:solidFill>
          </a:ln>
        </p:spPr>
        <p:txBody>
          <a:bodyPr wrap="square" rtlCol="0">
            <a:spAutoFit/>
          </a:bodyPr>
          <a:lstStyle/>
          <a:p>
            <a:r>
              <a:rPr lang="en-GB" sz="2400" b="1" dirty="0">
                <a:latin typeface="+mj-lt"/>
              </a:rPr>
              <a:t>Submitting applications on PS16</a:t>
            </a:r>
          </a:p>
        </p:txBody>
      </p:sp>
      <p:sp>
        <p:nvSpPr>
          <p:cNvPr id="5" name="TextBox 4">
            <a:extLst>
              <a:ext uri="{FF2B5EF4-FFF2-40B4-BE49-F238E27FC236}">
                <a16:creationId xmlns:a16="http://schemas.microsoft.com/office/drawing/2014/main" id="{66ABB259-F477-BE0C-8D77-5E726B5D867B}"/>
              </a:ext>
            </a:extLst>
          </p:cNvPr>
          <p:cNvSpPr txBox="1"/>
          <p:nvPr/>
        </p:nvSpPr>
        <p:spPr>
          <a:xfrm>
            <a:off x="6917866" y="1106103"/>
            <a:ext cx="4674205" cy="1569660"/>
          </a:xfrm>
          <a:prstGeom prst="rect">
            <a:avLst/>
          </a:prstGeom>
          <a:noFill/>
          <a:ln>
            <a:solidFill>
              <a:schemeClr val="accent6"/>
            </a:solidFill>
          </a:ln>
        </p:spPr>
        <p:txBody>
          <a:bodyPr wrap="square" rtlCol="0">
            <a:spAutoFit/>
          </a:bodyPr>
          <a:lstStyle/>
          <a:p>
            <a:r>
              <a:rPr lang="en-GB" sz="2400" b="1" dirty="0">
                <a:latin typeface="+mj-lt"/>
              </a:rPr>
              <a:t>Submitting Applications Stage 1 </a:t>
            </a:r>
            <a:r>
              <a:rPr lang="en-GB" sz="2400" dirty="0">
                <a:latin typeface="+mj-lt"/>
              </a:rPr>
              <a:t>– </a:t>
            </a:r>
          </a:p>
          <a:p>
            <a:r>
              <a:rPr lang="en-GB" sz="2400" dirty="0">
                <a:latin typeface="+mj-lt"/>
              </a:rPr>
              <a:t>In ‘Your Account, click on ‘Create or Review Applications or At A Glance… Applications.</a:t>
            </a:r>
          </a:p>
        </p:txBody>
      </p:sp>
      <p:pic>
        <p:nvPicPr>
          <p:cNvPr id="6" name="Picture 5">
            <a:extLst>
              <a:ext uri="{FF2B5EF4-FFF2-40B4-BE49-F238E27FC236}">
                <a16:creationId xmlns:a16="http://schemas.microsoft.com/office/drawing/2014/main" id="{E48629C4-B1FA-6490-8D3C-91189581F50E}"/>
              </a:ext>
            </a:extLst>
          </p:cNvPr>
          <p:cNvPicPr>
            <a:picLocks noChangeAspect="1"/>
          </p:cNvPicPr>
          <p:nvPr/>
        </p:nvPicPr>
        <p:blipFill>
          <a:blip r:embed="rId4"/>
          <a:stretch>
            <a:fillRect/>
          </a:stretch>
        </p:blipFill>
        <p:spPr>
          <a:xfrm>
            <a:off x="282051" y="971856"/>
            <a:ext cx="6430272" cy="4029637"/>
          </a:xfrm>
          <a:prstGeom prst="rect">
            <a:avLst/>
          </a:prstGeom>
          <a:ln>
            <a:solidFill>
              <a:schemeClr val="accent6"/>
            </a:solidFill>
          </a:ln>
        </p:spPr>
      </p:pic>
      <p:sp>
        <p:nvSpPr>
          <p:cNvPr id="8" name="Oval 7">
            <a:extLst>
              <a:ext uri="{FF2B5EF4-FFF2-40B4-BE49-F238E27FC236}">
                <a16:creationId xmlns:a16="http://schemas.microsoft.com/office/drawing/2014/main" id="{F21CD994-36D7-E007-76FF-E0430EE53D16}"/>
              </a:ext>
            </a:extLst>
          </p:cNvPr>
          <p:cNvSpPr/>
          <p:nvPr/>
        </p:nvSpPr>
        <p:spPr>
          <a:xfrm>
            <a:off x="3497187" y="3229051"/>
            <a:ext cx="1941104" cy="102239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6B2A7F89-5367-87A3-F75F-05299804646F}"/>
              </a:ext>
            </a:extLst>
          </p:cNvPr>
          <p:cNvSpPr/>
          <p:nvPr/>
        </p:nvSpPr>
        <p:spPr>
          <a:xfrm>
            <a:off x="136776" y="3429000"/>
            <a:ext cx="2949323" cy="102239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8D4AA462-5694-503A-BFA6-0C947588F36F}"/>
              </a:ext>
            </a:extLst>
          </p:cNvPr>
          <p:cNvPicPr>
            <a:picLocks noChangeAspect="1"/>
          </p:cNvPicPr>
          <p:nvPr/>
        </p:nvPicPr>
        <p:blipFill>
          <a:blip r:embed="rId5"/>
          <a:stretch>
            <a:fillRect/>
          </a:stretch>
        </p:blipFill>
        <p:spPr>
          <a:xfrm>
            <a:off x="7123411" y="2810010"/>
            <a:ext cx="4263117" cy="3906173"/>
          </a:xfrm>
          <a:prstGeom prst="rect">
            <a:avLst/>
          </a:prstGeom>
          <a:ln>
            <a:solidFill>
              <a:schemeClr val="accent6"/>
            </a:solidFill>
          </a:ln>
        </p:spPr>
      </p:pic>
      <p:sp>
        <p:nvSpPr>
          <p:cNvPr id="15" name="Oval 14">
            <a:extLst>
              <a:ext uri="{FF2B5EF4-FFF2-40B4-BE49-F238E27FC236}">
                <a16:creationId xmlns:a16="http://schemas.microsoft.com/office/drawing/2014/main" id="{9CA28D7A-7BA7-348A-D0D6-A6D7A362C4A9}"/>
              </a:ext>
            </a:extLst>
          </p:cNvPr>
          <p:cNvSpPr/>
          <p:nvPr/>
        </p:nvSpPr>
        <p:spPr>
          <a:xfrm>
            <a:off x="7313865" y="5676241"/>
            <a:ext cx="1941104" cy="102239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94C4918-584B-2373-A7E3-E907B0B0A74B}"/>
              </a:ext>
            </a:extLst>
          </p:cNvPr>
          <p:cNvSpPr txBox="1"/>
          <p:nvPr/>
        </p:nvSpPr>
        <p:spPr>
          <a:xfrm>
            <a:off x="718457" y="5470071"/>
            <a:ext cx="5861957" cy="461665"/>
          </a:xfrm>
          <a:prstGeom prst="rect">
            <a:avLst/>
          </a:prstGeom>
          <a:noFill/>
          <a:ln>
            <a:solidFill>
              <a:schemeClr val="accent6"/>
            </a:solidFill>
          </a:ln>
        </p:spPr>
        <p:txBody>
          <a:bodyPr wrap="square" rtlCol="0">
            <a:spAutoFit/>
          </a:bodyPr>
          <a:lstStyle/>
          <a:p>
            <a:r>
              <a:rPr lang="en-GB" sz="2400" dirty="0">
                <a:latin typeface="+mj-lt"/>
              </a:rPr>
              <a:t>Then click ‘Create a new application’.</a:t>
            </a:r>
          </a:p>
        </p:txBody>
      </p:sp>
    </p:spTree>
    <p:extLst>
      <p:ext uri="{BB962C8B-B14F-4D97-AF65-F5344CB8AC3E}">
        <p14:creationId xmlns:p14="http://schemas.microsoft.com/office/powerpoint/2010/main" val="369323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562744" y="9078"/>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911996" y="645729"/>
            <a:ext cx="1343683"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70B76D-E1F3-A19A-B2F8-781CB32EA9F1}"/>
              </a:ext>
            </a:extLst>
          </p:cNvPr>
          <p:cNvSpPr txBox="1"/>
          <p:nvPr/>
        </p:nvSpPr>
        <p:spPr>
          <a:xfrm>
            <a:off x="225396" y="0"/>
            <a:ext cx="7539722" cy="523220"/>
          </a:xfrm>
          <a:prstGeom prst="rect">
            <a:avLst/>
          </a:prstGeom>
          <a:noFill/>
        </p:spPr>
        <p:txBody>
          <a:bodyPr wrap="square" rtlCol="0">
            <a:spAutoFit/>
          </a:bodyPr>
          <a:lstStyle/>
          <a:p>
            <a:r>
              <a:rPr lang="en-GB" sz="2800" dirty="0">
                <a:solidFill>
                  <a:schemeClr val="accent6"/>
                </a:solidFill>
              </a:rPr>
              <a:t>PS16, college &amp; course information.</a:t>
            </a:r>
          </a:p>
        </p:txBody>
      </p:sp>
      <p:sp>
        <p:nvSpPr>
          <p:cNvPr id="2" name="TextBox 1">
            <a:extLst>
              <a:ext uri="{FF2B5EF4-FFF2-40B4-BE49-F238E27FC236}">
                <a16:creationId xmlns:a16="http://schemas.microsoft.com/office/drawing/2014/main" id="{80A4D159-19BE-B923-A469-D18DA374D7CD}"/>
              </a:ext>
            </a:extLst>
          </p:cNvPr>
          <p:cNvSpPr txBox="1"/>
          <p:nvPr/>
        </p:nvSpPr>
        <p:spPr>
          <a:xfrm>
            <a:off x="282051" y="510191"/>
            <a:ext cx="7426411" cy="461665"/>
          </a:xfrm>
          <a:prstGeom prst="rect">
            <a:avLst/>
          </a:prstGeom>
          <a:noFill/>
          <a:ln>
            <a:solidFill>
              <a:schemeClr val="accent6"/>
            </a:solidFill>
          </a:ln>
        </p:spPr>
        <p:txBody>
          <a:bodyPr wrap="square" rtlCol="0">
            <a:spAutoFit/>
          </a:bodyPr>
          <a:lstStyle/>
          <a:p>
            <a:r>
              <a:rPr lang="en-GB" sz="2400" b="1" dirty="0">
                <a:latin typeface="+mj-lt"/>
              </a:rPr>
              <a:t>Submitting applications on PS16</a:t>
            </a:r>
          </a:p>
        </p:txBody>
      </p:sp>
      <p:sp>
        <p:nvSpPr>
          <p:cNvPr id="5" name="TextBox 4">
            <a:extLst>
              <a:ext uri="{FF2B5EF4-FFF2-40B4-BE49-F238E27FC236}">
                <a16:creationId xmlns:a16="http://schemas.microsoft.com/office/drawing/2014/main" id="{66ABB259-F477-BE0C-8D77-5E726B5D867B}"/>
              </a:ext>
            </a:extLst>
          </p:cNvPr>
          <p:cNvSpPr txBox="1"/>
          <p:nvPr/>
        </p:nvSpPr>
        <p:spPr>
          <a:xfrm>
            <a:off x="7509846" y="4291952"/>
            <a:ext cx="4001238" cy="707886"/>
          </a:xfrm>
          <a:prstGeom prst="rect">
            <a:avLst/>
          </a:prstGeom>
          <a:noFill/>
          <a:ln>
            <a:solidFill>
              <a:schemeClr val="accent6"/>
            </a:solidFill>
          </a:ln>
        </p:spPr>
        <p:txBody>
          <a:bodyPr wrap="square" rtlCol="0">
            <a:spAutoFit/>
          </a:bodyPr>
          <a:lstStyle/>
          <a:p>
            <a:r>
              <a:rPr lang="en-GB" sz="2000" dirty="0">
                <a:latin typeface="+mj-lt"/>
              </a:rPr>
              <a:t>Next click on course choices – Add/remove courses</a:t>
            </a:r>
            <a:endParaRPr lang="en-GB" sz="2000" b="1" dirty="0">
              <a:highlight>
                <a:srgbClr val="FFFF00"/>
              </a:highlight>
              <a:latin typeface="+mj-lt"/>
            </a:endParaRPr>
          </a:p>
        </p:txBody>
      </p:sp>
      <p:pic>
        <p:nvPicPr>
          <p:cNvPr id="4" name="Picture 3">
            <a:extLst>
              <a:ext uri="{FF2B5EF4-FFF2-40B4-BE49-F238E27FC236}">
                <a16:creationId xmlns:a16="http://schemas.microsoft.com/office/drawing/2014/main" id="{7932A931-EE60-0F20-8487-33BFDAB92CBA}"/>
              </a:ext>
            </a:extLst>
          </p:cNvPr>
          <p:cNvPicPr>
            <a:picLocks noChangeAspect="1"/>
          </p:cNvPicPr>
          <p:nvPr/>
        </p:nvPicPr>
        <p:blipFill>
          <a:blip r:embed="rId4"/>
          <a:stretch>
            <a:fillRect/>
          </a:stretch>
        </p:blipFill>
        <p:spPr>
          <a:xfrm>
            <a:off x="253182" y="3302682"/>
            <a:ext cx="6487430" cy="2686425"/>
          </a:xfrm>
          <a:prstGeom prst="rect">
            <a:avLst/>
          </a:prstGeom>
        </p:spPr>
      </p:pic>
      <p:sp>
        <p:nvSpPr>
          <p:cNvPr id="10" name="TextBox 9">
            <a:extLst>
              <a:ext uri="{FF2B5EF4-FFF2-40B4-BE49-F238E27FC236}">
                <a16:creationId xmlns:a16="http://schemas.microsoft.com/office/drawing/2014/main" id="{702BC240-A8E9-D57F-44F6-DD7350F84A37}"/>
              </a:ext>
            </a:extLst>
          </p:cNvPr>
          <p:cNvSpPr txBox="1"/>
          <p:nvPr/>
        </p:nvSpPr>
        <p:spPr>
          <a:xfrm>
            <a:off x="969146" y="1537104"/>
            <a:ext cx="4180114" cy="1200329"/>
          </a:xfrm>
          <a:prstGeom prst="rect">
            <a:avLst/>
          </a:prstGeom>
          <a:noFill/>
          <a:ln>
            <a:solidFill>
              <a:schemeClr val="accent6"/>
            </a:solidFill>
          </a:ln>
        </p:spPr>
        <p:txBody>
          <a:bodyPr wrap="square" rtlCol="0">
            <a:spAutoFit/>
          </a:bodyPr>
          <a:lstStyle/>
          <a:p>
            <a:r>
              <a:rPr lang="en-GB" sz="2400" dirty="0">
                <a:latin typeface="+mj-lt"/>
              </a:rPr>
              <a:t>Click on the dropdown to select the college/training provider and Save &amp; Continue</a:t>
            </a:r>
          </a:p>
        </p:txBody>
      </p:sp>
      <p:pic>
        <p:nvPicPr>
          <p:cNvPr id="15" name="Picture 14">
            <a:extLst>
              <a:ext uri="{FF2B5EF4-FFF2-40B4-BE49-F238E27FC236}">
                <a16:creationId xmlns:a16="http://schemas.microsoft.com/office/drawing/2014/main" id="{0D77D9FC-83CC-F372-28F2-A7AC7892C6B6}"/>
              </a:ext>
            </a:extLst>
          </p:cNvPr>
          <p:cNvPicPr>
            <a:picLocks noChangeAspect="1"/>
          </p:cNvPicPr>
          <p:nvPr/>
        </p:nvPicPr>
        <p:blipFill>
          <a:blip r:embed="rId5"/>
          <a:stretch>
            <a:fillRect/>
          </a:stretch>
        </p:blipFill>
        <p:spPr>
          <a:xfrm>
            <a:off x="7810015" y="1455802"/>
            <a:ext cx="3400900" cy="2505425"/>
          </a:xfrm>
          <a:prstGeom prst="rect">
            <a:avLst/>
          </a:prstGeom>
        </p:spPr>
      </p:pic>
      <p:sp>
        <p:nvSpPr>
          <p:cNvPr id="3" name="Oval 2">
            <a:extLst>
              <a:ext uri="{FF2B5EF4-FFF2-40B4-BE49-F238E27FC236}">
                <a16:creationId xmlns:a16="http://schemas.microsoft.com/office/drawing/2014/main" id="{001B3C2F-848F-E5FA-0D29-36A7D060D267}"/>
              </a:ext>
            </a:extLst>
          </p:cNvPr>
          <p:cNvSpPr/>
          <p:nvPr/>
        </p:nvSpPr>
        <p:spPr>
          <a:xfrm>
            <a:off x="680916" y="4966714"/>
            <a:ext cx="1941104" cy="102239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044D6D35-1E07-F268-E39B-0E03D54FD227}"/>
              </a:ext>
            </a:extLst>
          </p:cNvPr>
          <p:cNvSpPr/>
          <p:nvPr/>
        </p:nvSpPr>
        <p:spPr>
          <a:xfrm>
            <a:off x="8198413" y="2708514"/>
            <a:ext cx="1941104" cy="102239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43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562744" y="9078"/>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911996" y="645729"/>
            <a:ext cx="1343683"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70B76D-E1F3-A19A-B2F8-781CB32EA9F1}"/>
              </a:ext>
            </a:extLst>
          </p:cNvPr>
          <p:cNvSpPr txBox="1"/>
          <p:nvPr/>
        </p:nvSpPr>
        <p:spPr>
          <a:xfrm>
            <a:off x="225396" y="0"/>
            <a:ext cx="7539722" cy="523220"/>
          </a:xfrm>
          <a:prstGeom prst="rect">
            <a:avLst/>
          </a:prstGeom>
          <a:noFill/>
        </p:spPr>
        <p:txBody>
          <a:bodyPr wrap="square" rtlCol="0">
            <a:spAutoFit/>
          </a:bodyPr>
          <a:lstStyle/>
          <a:p>
            <a:r>
              <a:rPr lang="en-GB" sz="2800" dirty="0">
                <a:solidFill>
                  <a:schemeClr val="accent6"/>
                </a:solidFill>
              </a:rPr>
              <a:t>PS16, college &amp; course information.</a:t>
            </a:r>
          </a:p>
        </p:txBody>
      </p:sp>
      <p:sp>
        <p:nvSpPr>
          <p:cNvPr id="2" name="TextBox 1">
            <a:extLst>
              <a:ext uri="{FF2B5EF4-FFF2-40B4-BE49-F238E27FC236}">
                <a16:creationId xmlns:a16="http://schemas.microsoft.com/office/drawing/2014/main" id="{80A4D159-19BE-B923-A469-D18DA374D7CD}"/>
              </a:ext>
            </a:extLst>
          </p:cNvPr>
          <p:cNvSpPr txBox="1"/>
          <p:nvPr/>
        </p:nvSpPr>
        <p:spPr>
          <a:xfrm>
            <a:off x="282051" y="510191"/>
            <a:ext cx="7426411" cy="461665"/>
          </a:xfrm>
          <a:prstGeom prst="rect">
            <a:avLst/>
          </a:prstGeom>
          <a:noFill/>
        </p:spPr>
        <p:txBody>
          <a:bodyPr wrap="square" rtlCol="0">
            <a:spAutoFit/>
          </a:bodyPr>
          <a:lstStyle/>
          <a:p>
            <a:r>
              <a:rPr lang="en-GB" sz="2400" b="1" dirty="0">
                <a:latin typeface="+mj-lt"/>
              </a:rPr>
              <a:t>Submitting applications on PS16</a:t>
            </a:r>
          </a:p>
        </p:txBody>
      </p:sp>
      <p:pic>
        <p:nvPicPr>
          <p:cNvPr id="6" name="Picture 5">
            <a:extLst>
              <a:ext uri="{FF2B5EF4-FFF2-40B4-BE49-F238E27FC236}">
                <a16:creationId xmlns:a16="http://schemas.microsoft.com/office/drawing/2014/main" id="{B8C056A6-7782-A493-CB63-58386D572588}"/>
              </a:ext>
            </a:extLst>
          </p:cNvPr>
          <p:cNvPicPr>
            <a:picLocks noChangeAspect="1"/>
          </p:cNvPicPr>
          <p:nvPr/>
        </p:nvPicPr>
        <p:blipFill>
          <a:blip r:embed="rId4"/>
          <a:stretch>
            <a:fillRect/>
          </a:stretch>
        </p:blipFill>
        <p:spPr>
          <a:xfrm>
            <a:off x="225396" y="1746796"/>
            <a:ext cx="7662594" cy="3566097"/>
          </a:xfrm>
          <a:prstGeom prst="rect">
            <a:avLst/>
          </a:prstGeom>
          <a:ln>
            <a:solidFill>
              <a:schemeClr val="accent6"/>
            </a:solidFill>
          </a:ln>
        </p:spPr>
      </p:pic>
      <p:sp>
        <p:nvSpPr>
          <p:cNvPr id="7" name="TextBox 6">
            <a:extLst>
              <a:ext uri="{FF2B5EF4-FFF2-40B4-BE49-F238E27FC236}">
                <a16:creationId xmlns:a16="http://schemas.microsoft.com/office/drawing/2014/main" id="{40DDE57A-73AA-6A25-1A68-4DCC90217770}"/>
              </a:ext>
            </a:extLst>
          </p:cNvPr>
          <p:cNvSpPr txBox="1"/>
          <p:nvPr/>
        </p:nvSpPr>
        <p:spPr>
          <a:xfrm>
            <a:off x="282051" y="1174660"/>
            <a:ext cx="4073563" cy="369332"/>
          </a:xfrm>
          <a:prstGeom prst="rect">
            <a:avLst/>
          </a:prstGeom>
          <a:noFill/>
          <a:ln>
            <a:solidFill>
              <a:schemeClr val="accent6"/>
            </a:solidFill>
          </a:ln>
        </p:spPr>
        <p:txBody>
          <a:bodyPr wrap="square" rtlCol="0">
            <a:spAutoFit/>
          </a:bodyPr>
          <a:lstStyle/>
          <a:p>
            <a:r>
              <a:rPr lang="en-GB" dirty="0"/>
              <a:t>Now, click to add courses                                                                                                                                                   </a:t>
            </a:r>
          </a:p>
        </p:txBody>
      </p:sp>
      <p:sp>
        <p:nvSpPr>
          <p:cNvPr id="4" name="TextBox 3">
            <a:extLst>
              <a:ext uri="{FF2B5EF4-FFF2-40B4-BE49-F238E27FC236}">
                <a16:creationId xmlns:a16="http://schemas.microsoft.com/office/drawing/2014/main" id="{2EB5CC9A-1F8A-CACD-BA64-73702817D30D}"/>
              </a:ext>
            </a:extLst>
          </p:cNvPr>
          <p:cNvSpPr txBox="1"/>
          <p:nvPr/>
        </p:nvSpPr>
        <p:spPr>
          <a:xfrm>
            <a:off x="7887990" y="1174660"/>
            <a:ext cx="4165474" cy="5632311"/>
          </a:xfrm>
          <a:prstGeom prst="rect">
            <a:avLst/>
          </a:prstGeom>
          <a:noFill/>
          <a:ln>
            <a:solidFill>
              <a:schemeClr val="accent6"/>
            </a:solidFill>
          </a:ln>
        </p:spPr>
        <p:txBody>
          <a:bodyPr wrap="square" rtlCol="0">
            <a:spAutoFit/>
          </a:bodyPr>
          <a:lstStyle/>
          <a:p>
            <a:r>
              <a:rPr lang="en-GB" b="1" dirty="0">
                <a:latin typeface="+mj-lt"/>
              </a:rPr>
              <a:t>Do NOT apply for a mixture of Level 1, 2 &amp; 3 courses</a:t>
            </a:r>
            <a:r>
              <a:rPr lang="en-GB" dirty="0">
                <a:latin typeface="+mj-lt"/>
              </a:rPr>
              <a:t>. </a:t>
            </a:r>
          </a:p>
          <a:p>
            <a:r>
              <a:rPr lang="en-GB" b="1" dirty="0">
                <a:latin typeface="+mj-lt"/>
              </a:rPr>
              <a:t>You will be applying for either</a:t>
            </a:r>
          </a:p>
          <a:p>
            <a:r>
              <a:rPr lang="en-GB" b="1" dirty="0">
                <a:latin typeface="+mj-lt"/>
              </a:rPr>
              <a:t>1 x Level 1 course </a:t>
            </a:r>
            <a:r>
              <a:rPr lang="en-GB" dirty="0">
                <a:latin typeface="+mj-lt"/>
              </a:rPr>
              <a:t>(if you have 1s &amp; 2s in your grades) </a:t>
            </a:r>
          </a:p>
          <a:p>
            <a:r>
              <a:rPr lang="en-GB" b="1" dirty="0">
                <a:latin typeface="+mj-lt"/>
              </a:rPr>
              <a:t>Or</a:t>
            </a:r>
          </a:p>
          <a:p>
            <a:r>
              <a:rPr lang="en-GB" b="1" dirty="0">
                <a:latin typeface="+mj-lt"/>
              </a:rPr>
              <a:t>1 x Level 2 course </a:t>
            </a:r>
            <a:r>
              <a:rPr lang="en-GB" dirty="0">
                <a:latin typeface="+mj-lt"/>
              </a:rPr>
              <a:t>(if you have mainly 3s in your grades)</a:t>
            </a:r>
          </a:p>
          <a:p>
            <a:r>
              <a:rPr lang="en-GB" b="1" dirty="0">
                <a:latin typeface="+mj-lt"/>
              </a:rPr>
              <a:t>Or </a:t>
            </a:r>
          </a:p>
          <a:p>
            <a:r>
              <a:rPr lang="en-GB" b="1" dirty="0">
                <a:latin typeface="+mj-lt"/>
              </a:rPr>
              <a:t>1 x Level 3 course if T level or BTEC extended diploma </a:t>
            </a:r>
            <a:r>
              <a:rPr lang="en-GB" dirty="0">
                <a:latin typeface="+mj-lt"/>
              </a:rPr>
              <a:t>(if you have 4s and above in your grades – </a:t>
            </a:r>
            <a:r>
              <a:rPr lang="en-GB" b="1" dirty="0">
                <a:latin typeface="+mj-lt"/>
              </a:rPr>
              <a:t>CHECK INDIVIDUAL ENTRY REQUIREMENTS</a:t>
            </a:r>
            <a:r>
              <a:rPr lang="en-GB" dirty="0">
                <a:latin typeface="+mj-lt"/>
              </a:rPr>
              <a:t>)</a:t>
            </a:r>
          </a:p>
          <a:p>
            <a:r>
              <a:rPr lang="en-GB" dirty="0">
                <a:latin typeface="+mj-lt"/>
              </a:rPr>
              <a:t>OR</a:t>
            </a:r>
          </a:p>
          <a:p>
            <a:r>
              <a:rPr lang="en-GB" b="1" dirty="0">
                <a:latin typeface="+mj-lt"/>
              </a:rPr>
              <a:t>3 x A level courses </a:t>
            </a:r>
            <a:r>
              <a:rPr lang="en-GB" dirty="0">
                <a:latin typeface="+mj-lt"/>
              </a:rPr>
              <a:t>(if you have between 2 and 6 x grade 5s including Maths &amp; English Language - </a:t>
            </a:r>
            <a:r>
              <a:rPr lang="en-GB" b="1" dirty="0">
                <a:latin typeface="+mj-lt"/>
              </a:rPr>
              <a:t>CHECK INDIVIDUAL ENTRY REQUIREMENTS</a:t>
            </a:r>
          </a:p>
          <a:p>
            <a:r>
              <a:rPr lang="en-GB" b="1" dirty="0">
                <a:highlight>
                  <a:srgbClr val="FFFF00"/>
                </a:highlight>
                <a:latin typeface="+mj-lt"/>
              </a:rPr>
              <a:t>Please note that the Criminology college is equal to 1 x A level only</a:t>
            </a:r>
            <a:endParaRPr lang="en-GB" dirty="0">
              <a:highlight>
                <a:srgbClr val="FFFF00"/>
              </a:highlight>
              <a:latin typeface="+mj-lt"/>
            </a:endParaRPr>
          </a:p>
        </p:txBody>
      </p:sp>
      <p:sp>
        <p:nvSpPr>
          <p:cNvPr id="5" name="TextBox 4">
            <a:extLst>
              <a:ext uri="{FF2B5EF4-FFF2-40B4-BE49-F238E27FC236}">
                <a16:creationId xmlns:a16="http://schemas.microsoft.com/office/drawing/2014/main" id="{A26C3A31-8B12-B338-C1A7-25E556A8A0F8}"/>
              </a:ext>
            </a:extLst>
          </p:cNvPr>
          <p:cNvSpPr txBox="1"/>
          <p:nvPr/>
        </p:nvSpPr>
        <p:spPr>
          <a:xfrm>
            <a:off x="69838" y="5683340"/>
            <a:ext cx="7754425" cy="646331"/>
          </a:xfrm>
          <a:prstGeom prst="rect">
            <a:avLst/>
          </a:prstGeom>
          <a:noFill/>
          <a:ln>
            <a:solidFill>
              <a:schemeClr val="accent6"/>
            </a:solidFill>
          </a:ln>
        </p:spPr>
        <p:txBody>
          <a:bodyPr wrap="square" rtlCol="0">
            <a:spAutoFit/>
          </a:bodyPr>
          <a:lstStyle/>
          <a:p>
            <a:r>
              <a:rPr lang="en-GB" dirty="0"/>
              <a:t>Only WQE offers smaller BTEC courses which enable you to mix and match with other smaller BTEC courses or A levels to make the equivalent of 3 x A levels</a:t>
            </a:r>
          </a:p>
        </p:txBody>
      </p:sp>
      <p:sp>
        <p:nvSpPr>
          <p:cNvPr id="3" name="Oval 2">
            <a:extLst>
              <a:ext uri="{FF2B5EF4-FFF2-40B4-BE49-F238E27FC236}">
                <a16:creationId xmlns:a16="http://schemas.microsoft.com/office/drawing/2014/main" id="{AB667677-DA60-7786-0E0C-E9FAB676FA71}"/>
              </a:ext>
            </a:extLst>
          </p:cNvPr>
          <p:cNvSpPr/>
          <p:nvPr/>
        </p:nvSpPr>
        <p:spPr>
          <a:xfrm>
            <a:off x="6687543" y="3859672"/>
            <a:ext cx="1072993" cy="449570"/>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5307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and black text&#10;&#10;Description automatically generated">
            <a:extLst>
              <a:ext uri="{FF2B5EF4-FFF2-40B4-BE49-F238E27FC236}">
                <a16:creationId xmlns:a16="http://schemas.microsoft.com/office/drawing/2014/main" id="{182C3F60-717C-295B-210D-335C99651FD9}"/>
              </a:ext>
            </a:extLst>
          </p:cNvPr>
          <p:cNvPicPr>
            <a:picLocks noChangeAspect="1"/>
          </p:cNvPicPr>
          <p:nvPr/>
        </p:nvPicPr>
        <p:blipFill>
          <a:blip r:embed="rId3"/>
          <a:stretch>
            <a:fillRect/>
          </a:stretch>
        </p:blipFill>
        <p:spPr>
          <a:xfrm>
            <a:off x="9562744" y="9078"/>
            <a:ext cx="2570123" cy="1020383"/>
          </a:xfrm>
          <a:prstGeom prst="rect">
            <a:avLst/>
          </a:prstGeom>
        </p:spPr>
      </p:pic>
      <p:sp>
        <p:nvSpPr>
          <p:cNvPr id="13" name="Title 11">
            <a:extLst>
              <a:ext uri="{FF2B5EF4-FFF2-40B4-BE49-F238E27FC236}">
                <a16:creationId xmlns:a16="http://schemas.microsoft.com/office/drawing/2014/main" id="{C5BEE495-C97E-2704-63E7-A89641799ECE}"/>
              </a:ext>
            </a:extLst>
          </p:cNvPr>
          <p:cNvSpPr txBox="1">
            <a:spLocks/>
          </p:cNvSpPr>
          <p:nvPr/>
        </p:nvSpPr>
        <p:spPr>
          <a:xfrm>
            <a:off x="10911996" y="645729"/>
            <a:ext cx="1343683" cy="479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6625">
              <a:spcAft>
                <a:spcPts val="594"/>
              </a:spcAft>
            </a:pPr>
            <a:r>
              <a:rPr lang="en-US" sz="2091" b="1" kern="1200" dirty="0">
                <a:solidFill>
                  <a:srgbClr val="4FAB2F"/>
                </a:solidFill>
                <a:latin typeface="Arial" panose="020B0604020202020204" pitchFamily="34" charset="0"/>
                <a:ea typeface="+mj-ea"/>
                <a:cs typeface="Arial" panose="020B0604020202020204" pitchFamily="34" charset="0"/>
              </a:rPr>
              <a:t>Careers</a:t>
            </a:r>
            <a:endParaRPr lang="ru-RU" sz="2400" b="1" dirty="0">
              <a:solidFill>
                <a:srgbClr val="4FAB2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A4D159-19BE-B923-A469-D18DA374D7CD}"/>
              </a:ext>
            </a:extLst>
          </p:cNvPr>
          <p:cNvSpPr txBox="1"/>
          <p:nvPr/>
        </p:nvSpPr>
        <p:spPr>
          <a:xfrm>
            <a:off x="282051" y="510191"/>
            <a:ext cx="7426411" cy="461665"/>
          </a:xfrm>
          <a:prstGeom prst="rect">
            <a:avLst/>
          </a:prstGeom>
          <a:noFill/>
          <a:ln>
            <a:solidFill>
              <a:schemeClr val="accent6"/>
            </a:solidFill>
          </a:ln>
        </p:spPr>
        <p:txBody>
          <a:bodyPr wrap="square" rtlCol="0">
            <a:spAutoFit/>
          </a:bodyPr>
          <a:lstStyle/>
          <a:p>
            <a:r>
              <a:rPr lang="en-GB" sz="2400" b="1" dirty="0">
                <a:latin typeface="+mj-lt"/>
              </a:rPr>
              <a:t>Submitting applications on PS16</a:t>
            </a:r>
          </a:p>
        </p:txBody>
      </p:sp>
      <p:pic>
        <p:nvPicPr>
          <p:cNvPr id="6" name="Picture 5">
            <a:extLst>
              <a:ext uri="{FF2B5EF4-FFF2-40B4-BE49-F238E27FC236}">
                <a16:creationId xmlns:a16="http://schemas.microsoft.com/office/drawing/2014/main" id="{E813B7E0-4023-433C-B681-77842ADBE476}"/>
              </a:ext>
            </a:extLst>
          </p:cNvPr>
          <p:cNvPicPr>
            <a:picLocks noChangeAspect="1"/>
          </p:cNvPicPr>
          <p:nvPr/>
        </p:nvPicPr>
        <p:blipFill>
          <a:blip r:embed="rId4"/>
          <a:stretch>
            <a:fillRect/>
          </a:stretch>
        </p:blipFill>
        <p:spPr>
          <a:xfrm>
            <a:off x="282051" y="1125077"/>
            <a:ext cx="5813949" cy="4702458"/>
          </a:xfrm>
          <a:prstGeom prst="rect">
            <a:avLst/>
          </a:prstGeom>
        </p:spPr>
      </p:pic>
      <p:sp>
        <p:nvSpPr>
          <p:cNvPr id="3" name="TextBox 2">
            <a:extLst>
              <a:ext uri="{FF2B5EF4-FFF2-40B4-BE49-F238E27FC236}">
                <a16:creationId xmlns:a16="http://schemas.microsoft.com/office/drawing/2014/main" id="{BEC3741A-DD19-BBCB-83C3-C48113C97C07}"/>
              </a:ext>
            </a:extLst>
          </p:cNvPr>
          <p:cNvSpPr txBox="1"/>
          <p:nvPr/>
        </p:nvSpPr>
        <p:spPr>
          <a:xfrm>
            <a:off x="6739481" y="1666112"/>
            <a:ext cx="4991548" cy="3693319"/>
          </a:xfrm>
          <a:prstGeom prst="rect">
            <a:avLst/>
          </a:prstGeom>
          <a:noFill/>
          <a:ln>
            <a:solidFill>
              <a:schemeClr val="accent6"/>
            </a:solidFill>
          </a:ln>
        </p:spPr>
        <p:txBody>
          <a:bodyPr wrap="square" rtlCol="0">
            <a:spAutoFit/>
          </a:bodyPr>
          <a:lstStyle/>
          <a:p>
            <a:r>
              <a:rPr lang="en-GB" dirty="0">
                <a:latin typeface="+mj-lt"/>
              </a:rPr>
              <a:t>Once you have added all 3 x A levels or 1 x BTEC extended diploma or 1 x T level or 1 x Level 1 or Level 2 course, you can then complete the box – Why have you chosen the course(s).</a:t>
            </a:r>
          </a:p>
          <a:p>
            <a:endParaRPr lang="en-GB" dirty="0">
              <a:latin typeface="+mj-lt"/>
            </a:endParaRPr>
          </a:p>
          <a:p>
            <a:r>
              <a:rPr lang="en-GB" dirty="0">
                <a:latin typeface="+mj-lt"/>
              </a:rPr>
              <a:t>You just need 1 sentence in this box: -</a:t>
            </a:r>
          </a:p>
          <a:p>
            <a:r>
              <a:rPr lang="en-GB" dirty="0">
                <a:latin typeface="+mj-lt"/>
              </a:rPr>
              <a:t>I have chosen this course/these courses because …</a:t>
            </a:r>
          </a:p>
          <a:p>
            <a:pPr marL="285750" indent="-285750">
              <a:buFont typeface="Arial" panose="020B0604020202020204" pitchFamily="34" charset="0"/>
              <a:buChar char="•"/>
            </a:pPr>
            <a:r>
              <a:rPr lang="en-GB" dirty="0">
                <a:latin typeface="+mj-lt"/>
              </a:rPr>
              <a:t>I think I will enjoy it/them.</a:t>
            </a:r>
          </a:p>
          <a:p>
            <a:pPr marL="285750" indent="-285750">
              <a:buFont typeface="Arial" panose="020B0604020202020204" pitchFamily="34" charset="0"/>
              <a:buChar char="•"/>
            </a:pPr>
            <a:r>
              <a:rPr lang="en-GB" dirty="0">
                <a:latin typeface="+mj-lt"/>
              </a:rPr>
              <a:t>I am interested in this course/courses.</a:t>
            </a:r>
          </a:p>
          <a:p>
            <a:pPr marL="285750" indent="-285750">
              <a:buFont typeface="Arial" panose="020B0604020202020204" pitchFamily="34" charset="0"/>
              <a:buChar char="•"/>
            </a:pPr>
            <a:r>
              <a:rPr lang="en-GB" dirty="0">
                <a:latin typeface="+mj-lt"/>
              </a:rPr>
              <a:t>This course/these courses are linked to career areas that I am interested in.</a:t>
            </a:r>
          </a:p>
          <a:p>
            <a:pPr marL="285750" indent="-285750">
              <a:buFont typeface="Arial" panose="020B0604020202020204" pitchFamily="34" charset="0"/>
              <a:buChar char="•"/>
            </a:pPr>
            <a:endParaRPr lang="en-GB" dirty="0">
              <a:latin typeface="+mj-lt"/>
            </a:endParaRPr>
          </a:p>
          <a:p>
            <a:r>
              <a:rPr lang="en-GB" dirty="0">
                <a:latin typeface="+mj-lt"/>
              </a:rPr>
              <a:t>Click to ‘Save and continue’</a:t>
            </a:r>
          </a:p>
        </p:txBody>
      </p:sp>
      <p:sp>
        <p:nvSpPr>
          <p:cNvPr id="4" name="Oval 3">
            <a:extLst>
              <a:ext uri="{FF2B5EF4-FFF2-40B4-BE49-F238E27FC236}">
                <a16:creationId xmlns:a16="http://schemas.microsoft.com/office/drawing/2014/main" id="{46CC1563-44A8-E657-8179-8A0BA1D2EB44}"/>
              </a:ext>
            </a:extLst>
          </p:cNvPr>
          <p:cNvSpPr/>
          <p:nvPr/>
        </p:nvSpPr>
        <p:spPr>
          <a:xfrm>
            <a:off x="282051" y="4958363"/>
            <a:ext cx="1941104" cy="102239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584733C2-6DF7-89D2-C56D-CC87AD2F57FE}"/>
              </a:ext>
            </a:extLst>
          </p:cNvPr>
          <p:cNvSpPr/>
          <p:nvPr/>
        </p:nvSpPr>
        <p:spPr>
          <a:xfrm>
            <a:off x="469997" y="3310758"/>
            <a:ext cx="2851272" cy="74623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BFBED74-BA51-E8C1-918E-F1F4D6B0862B}"/>
              </a:ext>
            </a:extLst>
          </p:cNvPr>
          <p:cNvSpPr txBox="1"/>
          <p:nvPr/>
        </p:nvSpPr>
        <p:spPr>
          <a:xfrm>
            <a:off x="225395" y="-37903"/>
            <a:ext cx="7539722" cy="523220"/>
          </a:xfrm>
          <a:prstGeom prst="rect">
            <a:avLst/>
          </a:prstGeom>
          <a:noFill/>
        </p:spPr>
        <p:txBody>
          <a:bodyPr wrap="square" rtlCol="0">
            <a:spAutoFit/>
          </a:bodyPr>
          <a:lstStyle/>
          <a:p>
            <a:r>
              <a:rPr lang="en-GB" sz="2800" dirty="0">
                <a:solidFill>
                  <a:schemeClr val="accent6"/>
                </a:solidFill>
              </a:rPr>
              <a:t>PS16, college &amp; course information.</a:t>
            </a:r>
          </a:p>
        </p:txBody>
      </p:sp>
    </p:spTree>
    <p:extLst>
      <p:ext uri="{BB962C8B-B14F-4D97-AF65-F5344CB8AC3E}">
        <p14:creationId xmlns:p14="http://schemas.microsoft.com/office/powerpoint/2010/main" val="2153422338"/>
      </p:ext>
    </p:extLst>
  </p:cSld>
  <p:clrMapOvr>
    <a:masterClrMapping/>
  </p:clrMapOvr>
</p:sld>
</file>

<file path=ppt/theme/theme1.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10904</TotalTime>
  <Words>1604</Words>
  <Application>Microsoft Office PowerPoint</Application>
  <PresentationFormat>Widescreen</PresentationFormat>
  <Paragraphs>126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Adkins</dc:creator>
  <cp:lastModifiedBy>Marie Butler</cp:lastModifiedBy>
  <cp:revision>546</cp:revision>
  <dcterms:created xsi:type="dcterms:W3CDTF">2021-12-13T14:38:16Z</dcterms:created>
  <dcterms:modified xsi:type="dcterms:W3CDTF">2025-12-18T12:13:42Z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6fe2a56-af49-4a87-8d01-0ad3300d8c60_Enabled">
    <vt:lpwstr>true</vt:lpwstr>
  </property>
  <property fmtid="{D5CDD505-2E9C-101B-9397-08002B2CF9AE}" pid="3" name="MSIP_Label_d6fe2a56-af49-4a87-8d01-0ad3300d8c60_SetDate">
    <vt:lpwstr>2024-06-12T11:25:55Z</vt:lpwstr>
  </property>
  <property fmtid="{D5CDD505-2E9C-101B-9397-08002B2CF9AE}" pid="4" name="MSIP_Label_d6fe2a56-af49-4a87-8d01-0ad3300d8c60_Method">
    <vt:lpwstr>Standard</vt:lpwstr>
  </property>
  <property fmtid="{D5CDD505-2E9C-101B-9397-08002B2CF9AE}" pid="5" name="MSIP_Label_d6fe2a56-af49-4a87-8d01-0ad3300d8c60_Name">
    <vt:lpwstr>defa4170-0d19-0005-0004-bc88714345d2</vt:lpwstr>
  </property>
  <property fmtid="{D5CDD505-2E9C-101B-9397-08002B2CF9AE}" pid="6" name="MSIP_Label_d6fe2a56-af49-4a87-8d01-0ad3300d8c60_SiteId">
    <vt:lpwstr>51640577-21a1-4ce3-8bc8-5bb90cabad75</vt:lpwstr>
  </property>
  <property fmtid="{D5CDD505-2E9C-101B-9397-08002B2CF9AE}" pid="7" name="MSIP_Label_d6fe2a56-af49-4a87-8d01-0ad3300d8c60_ActionId">
    <vt:lpwstr>843b1cbf-37f1-46fb-876f-4744a8468220</vt:lpwstr>
  </property>
  <property fmtid="{D5CDD505-2E9C-101B-9397-08002B2CF9AE}" pid="8" name="MSIP_Label_d6fe2a56-af49-4a87-8d01-0ad3300d8c60_ContentBits">
    <vt:lpwstr>0</vt:lpwstr>
  </property>
</Properties>
</file>