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5"/>
  </p:notesMasterIdLst>
  <p:sldIdLst>
    <p:sldId id="810" r:id="rId3"/>
    <p:sldId id="1039" r:id="rId4"/>
    <p:sldId id="1040" r:id="rId5"/>
    <p:sldId id="994" r:id="rId6"/>
    <p:sldId id="1024" r:id="rId7"/>
    <p:sldId id="1041" r:id="rId8"/>
    <p:sldId id="1033" r:id="rId9"/>
    <p:sldId id="1036" r:id="rId10"/>
    <p:sldId id="270" r:id="rId11"/>
    <p:sldId id="268" r:id="rId12"/>
    <p:sldId id="271" r:id="rId13"/>
    <p:sldId id="272" r:id="rId14"/>
    <p:sldId id="273" r:id="rId15"/>
    <p:sldId id="274" r:id="rId16"/>
    <p:sldId id="275" r:id="rId17"/>
    <p:sldId id="276" r:id="rId18"/>
    <p:sldId id="277" r:id="rId19"/>
    <p:sldId id="278" r:id="rId20"/>
    <p:sldId id="279" r:id="rId21"/>
    <p:sldId id="280" r:id="rId22"/>
    <p:sldId id="1037" r:id="rId23"/>
    <p:sldId id="103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08C2F381-1777-245C-43F7-FBA3957C2FC2}" name="Kate Garlick" initials="KG" userId="247d839a940f1946" providerId="Windows Live"/>
  <p188:author id="{DE2173D4-1BC1-96AC-194B-886B5D9930CD}" name="Annabel McDonald" initials="AM" userId="df39f375605b57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bel McDonald" initials="AM" lastIdx="113" clrIdx="0">
    <p:extLst>
      <p:ext uri="{19B8F6BF-5375-455C-9EA6-DF929625EA0E}">
        <p15:presenceInfo xmlns:p15="http://schemas.microsoft.com/office/powerpoint/2012/main" userId="df39f375605b57fc" providerId="Windows Live"/>
      </p:ext>
    </p:extLst>
  </p:cmAuthor>
  <p:cmAuthor id="2" name="Kate Garlick" initials="KG" lastIdx="14" clrIdx="1">
    <p:extLst>
      <p:ext uri="{19B8F6BF-5375-455C-9EA6-DF929625EA0E}">
        <p15:presenceInfo xmlns:p15="http://schemas.microsoft.com/office/powerpoint/2012/main" userId="247d839a940f1946" providerId="Windows Live"/>
      </p:ext>
    </p:extLst>
  </p:cmAuthor>
  <p:cmAuthor id="3" name="Emily Adkins" initials="EA" lastIdx="49" clrIdx="2">
    <p:extLst>
      <p:ext uri="{19B8F6BF-5375-455C-9EA6-DF929625EA0E}">
        <p15:presenceInfo xmlns:p15="http://schemas.microsoft.com/office/powerpoint/2012/main" userId="221ef2226ed968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AB2F"/>
    <a:srgbClr val="BD90DC"/>
    <a:srgbClr val="ECDFF5"/>
    <a:srgbClr val="C9F0EF"/>
    <a:srgbClr val="FFD5E4"/>
    <a:srgbClr val="5B9BD5"/>
    <a:srgbClr val="FF7901"/>
    <a:srgbClr val="FFC000"/>
    <a:srgbClr val="FFC999"/>
    <a:srgbClr val="DAE9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5510" autoAdjust="0"/>
  </p:normalViewPr>
  <p:slideViewPr>
    <p:cSldViewPr snapToGrid="0">
      <p:cViewPr varScale="1">
        <p:scale>
          <a:sx n="83" d="100"/>
          <a:sy n="83" d="100"/>
        </p:scale>
        <p:origin x="1560" y="9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hyperlink" Target="mailto:careers@rushey-tmet.uk"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ata9.xml.rels><?xml version="1.0" encoding="UTF-8" standalone="yes"?>
<Relationships xmlns="http://schemas.openxmlformats.org/package/2006/relationships"><Relationship Id="rId3" Type="http://schemas.openxmlformats.org/officeDocument/2006/relationships/image" Target="../media/image83.svg"/><Relationship Id="rId7" Type="http://schemas.openxmlformats.org/officeDocument/2006/relationships/image" Target="../media/image87.svg"/><Relationship Id="rId2" Type="http://schemas.openxmlformats.org/officeDocument/2006/relationships/image" Target="../media/image82.png"/><Relationship Id="rId1" Type="http://schemas.openxmlformats.org/officeDocument/2006/relationships/hyperlink" Target="https://www.space-park.co.uk/" TargetMode="External"/><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s>
</file>

<file path=ppt/diagrams/_rels/drawing3.xml.rels><?xml version="1.0" encoding="UTF-8" standalone="yes"?>
<Relationships xmlns="http://schemas.openxmlformats.org/package/2006/relationships"><Relationship Id="rId1" Type="http://schemas.openxmlformats.org/officeDocument/2006/relationships/hyperlink" Target="mailto:careers@rushey-tmet.uk"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9.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hyperlink" Target="https://www.space-park.co.uk/" TargetMode="External"/><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4C3C9-20EA-4AE3-B6CA-46934335ED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2BD5E9-F534-462C-A68A-62F6D4D94A75}">
      <dgm:prSet/>
      <dgm:spPr/>
      <dgm:t>
        <a:bodyPr/>
        <a:lstStyle/>
        <a:p>
          <a:r>
            <a:rPr lang="en-GB" b="1" u="sng" dirty="0"/>
            <a:t>Why is careers education important?</a:t>
          </a:r>
          <a:endParaRPr lang="en-US" dirty="0"/>
        </a:p>
      </dgm:t>
    </dgm:pt>
    <dgm:pt modelId="{691BC16E-CF2B-446C-8F89-1A6186B80D9C}" type="parTrans" cxnId="{1D2CD7DE-3F6E-47FB-86FC-94E620B66082}">
      <dgm:prSet/>
      <dgm:spPr/>
      <dgm:t>
        <a:bodyPr/>
        <a:lstStyle/>
        <a:p>
          <a:endParaRPr lang="en-US"/>
        </a:p>
      </dgm:t>
    </dgm:pt>
    <dgm:pt modelId="{3362F93D-8AC1-4187-9B8A-59C3363D880B}" type="sibTrans" cxnId="{1D2CD7DE-3F6E-47FB-86FC-94E620B66082}">
      <dgm:prSet/>
      <dgm:spPr/>
      <dgm:t>
        <a:bodyPr/>
        <a:lstStyle/>
        <a:p>
          <a:endParaRPr lang="en-US"/>
        </a:p>
      </dgm:t>
    </dgm:pt>
    <dgm:pt modelId="{617A6682-CC84-4F6A-83E9-FCD56B004645}">
      <dgm:prSet/>
      <dgm:spPr>
        <a:ln>
          <a:solidFill>
            <a:srgbClr val="4FAB2F"/>
          </a:solidFill>
        </a:ln>
      </dgm:spPr>
      <dgm:t>
        <a:bodyPr/>
        <a:lstStyle/>
        <a:p>
          <a:r>
            <a:rPr lang="en-GB" b="1" dirty="0"/>
            <a:t>Encouraging student aspirations</a:t>
          </a:r>
          <a:endParaRPr lang="en-US" dirty="0"/>
        </a:p>
      </dgm:t>
    </dgm:pt>
    <dgm:pt modelId="{534B8AD3-6574-4291-A57A-A8A68F259CBC}" type="parTrans" cxnId="{45DD26D5-0471-48C7-B18B-0AC55FD0AAD1}">
      <dgm:prSet/>
      <dgm:spPr/>
      <dgm:t>
        <a:bodyPr/>
        <a:lstStyle/>
        <a:p>
          <a:endParaRPr lang="en-US"/>
        </a:p>
      </dgm:t>
    </dgm:pt>
    <dgm:pt modelId="{10AF5E9A-2B86-47BC-85C2-EA5C993E4CD1}" type="sibTrans" cxnId="{45DD26D5-0471-48C7-B18B-0AC55FD0AAD1}">
      <dgm:prSet/>
      <dgm:spPr/>
      <dgm:t>
        <a:bodyPr/>
        <a:lstStyle/>
        <a:p>
          <a:endParaRPr lang="en-US"/>
        </a:p>
      </dgm:t>
    </dgm:pt>
    <dgm:pt modelId="{184A136D-9169-4783-9A18-157880078877}">
      <dgm:prSet/>
      <dgm:spPr>
        <a:ln>
          <a:solidFill>
            <a:srgbClr val="4FAB2F"/>
          </a:solidFill>
        </a:ln>
      </dgm:spPr>
      <dgm:t>
        <a:bodyPr/>
        <a:lstStyle/>
        <a:p>
          <a:r>
            <a:rPr lang="en-US" dirty="0"/>
            <a:t>Enabling students to make well informed decisions about GCSE options, post 16 choices and possible careers through careers education, advice &amp; guidance.</a:t>
          </a:r>
        </a:p>
      </dgm:t>
    </dgm:pt>
    <dgm:pt modelId="{AB06F45E-41C2-41F4-8803-1F596269BBE4}" type="parTrans" cxnId="{C14971F1-189B-4B0C-8161-BD8F3C629A42}">
      <dgm:prSet/>
      <dgm:spPr/>
      <dgm:t>
        <a:bodyPr/>
        <a:lstStyle/>
        <a:p>
          <a:endParaRPr lang="en-GB"/>
        </a:p>
      </dgm:t>
    </dgm:pt>
    <dgm:pt modelId="{1D2BA090-7643-4D82-91A7-359C7D2D15CD}" type="sibTrans" cxnId="{C14971F1-189B-4B0C-8161-BD8F3C629A42}">
      <dgm:prSet/>
      <dgm:spPr/>
      <dgm:t>
        <a:bodyPr/>
        <a:lstStyle/>
        <a:p>
          <a:endParaRPr lang="en-GB"/>
        </a:p>
      </dgm:t>
    </dgm:pt>
    <dgm:pt modelId="{99CEF91B-17A8-4DD0-9EA3-A6CB36C0D5CF}">
      <dgm:prSet/>
      <dgm:spPr>
        <a:ln>
          <a:solidFill>
            <a:srgbClr val="4FAB2F"/>
          </a:solidFill>
        </a:ln>
      </dgm:spPr>
      <dgm:t>
        <a:bodyPr/>
        <a:lstStyle/>
        <a:p>
          <a:r>
            <a:rPr lang="en-US" dirty="0"/>
            <a:t>Linking what happens at school to future careers goals.</a:t>
          </a:r>
        </a:p>
      </dgm:t>
    </dgm:pt>
    <dgm:pt modelId="{049040CF-5CB9-4C74-A29F-E43874EEBBD1}" type="parTrans" cxnId="{0079499D-F452-4D65-9936-E86F66042D10}">
      <dgm:prSet/>
      <dgm:spPr/>
      <dgm:t>
        <a:bodyPr/>
        <a:lstStyle/>
        <a:p>
          <a:endParaRPr lang="en-GB"/>
        </a:p>
      </dgm:t>
    </dgm:pt>
    <dgm:pt modelId="{C5410767-17ED-49C4-B7BD-50A10D09CA15}" type="sibTrans" cxnId="{0079499D-F452-4D65-9936-E86F66042D10}">
      <dgm:prSet/>
      <dgm:spPr/>
      <dgm:t>
        <a:bodyPr/>
        <a:lstStyle/>
        <a:p>
          <a:endParaRPr lang="en-GB"/>
        </a:p>
      </dgm:t>
    </dgm:pt>
    <dgm:pt modelId="{A103221C-FF6D-4564-9FAD-5BC3DCC71599}">
      <dgm:prSet/>
      <dgm:spPr>
        <a:ln>
          <a:solidFill>
            <a:srgbClr val="4FAB2F"/>
          </a:solidFill>
        </a:ln>
      </dgm:spPr>
      <dgm:t>
        <a:bodyPr/>
        <a:lstStyle/>
        <a:p>
          <a:r>
            <a:rPr lang="en-US" dirty="0"/>
            <a:t>Encouraging personal development,</a:t>
          </a:r>
        </a:p>
      </dgm:t>
    </dgm:pt>
    <dgm:pt modelId="{40A93D33-E244-471F-A72B-3BE04E5DDB5E}" type="parTrans" cxnId="{D6245B2D-8619-426B-A8F4-8CF7DAE09C8E}">
      <dgm:prSet/>
      <dgm:spPr/>
    </dgm:pt>
    <dgm:pt modelId="{03C3C2D4-20BD-4930-9DCF-95BC3720CC0D}" type="sibTrans" cxnId="{D6245B2D-8619-426B-A8F4-8CF7DAE09C8E}">
      <dgm:prSet/>
      <dgm:spPr/>
    </dgm:pt>
    <dgm:pt modelId="{1FDD4DE7-6825-4B92-B77C-EAAEDF361F77}" type="pres">
      <dgm:prSet presAssocID="{4024C3C9-20EA-4AE3-B6CA-46934335EDFB}" presName="linear" presStyleCnt="0">
        <dgm:presLayoutVars>
          <dgm:animLvl val="lvl"/>
          <dgm:resizeHandles val="exact"/>
        </dgm:presLayoutVars>
      </dgm:prSet>
      <dgm:spPr/>
    </dgm:pt>
    <dgm:pt modelId="{0259E6C1-77B4-490C-AB92-900137A40943}" type="pres">
      <dgm:prSet presAssocID="{C62BD5E9-F534-462C-A68A-62F6D4D94A75}" presName="parentText" presStyleLbl="node1" presStyleIdx="0" presStyleCnt="1" custLinFactNeighborX="-1728" custLinFactNeighborY="-5840">
        <dgm:presLayoutVars>
          <dgm:chMax val="0"/>
          <dgm:bulletEnabled val="1"/>
        </dgm:presLayoutVars>
      </dgm:prSet>
      <dgm:spPr/>
    </dgm:pt>
    <dgm:pt modelId="{A29048BC-BA1D-4188-9BA7-A1AD57AFEAC9}" type="pres">
      <dgm:prSet presAssocID="{C62BD5E9-F534-462C-A68A-62F6D4D94A75}" presName="childText" presStyleLbl="revTx" presStyleIdx="0" presStyleCnt="1">
        <dgm:presLayoutVars>
          <dgm:bulletEnabled val="1"/>
        </dgm:presLayoutVars>
      </dgm:prSet>
      <dgm:spPr/>
    </dgm:pt>
  </dgm:ptLst>
  <dgm:cxnLst>
    <dgm:cxn modelId="{7379FF20-CCFA-4E2B-90A1-3A2C5A28953F}" type="presOf" srcId="{617A6682-CC84-4F6A-83E9-FCD56B004645}" destId="{A29048BC-BA1D-4188-9BA7-A1AD57AFEAC9}" srcOrd="0" destOrd="0" presId="urn:microsoft.com/office/officeart/2005/8/layout/vList2"/>
    <dgm:cxn modelId="{D6245B2D-8619-426B-A8F4-8CF7DAE09C8E}" srcId="{C62BD5E9-F534-462C-A68A-62F6D4D94A75}" destId="{A103221C-FF6D-4564-9FAD-5BC3DCC71599}" srcOrd="2" destOrd="0" parTransId="{40A93D33-E244-471F-A72B-3BE04E5DDB5E}" sibTransId="{03C3C2D4-20BD-4930-9DCF-95BC3720CC0D}"/>
    <dgm:cxn modelId="{7B94FE2D-C230-441D-925D-CDB54A6ABE40}" type="presOf" srcId="{A103221C-FF6D-4564-9FAD-5BC3DCC71599}" destId="{A29048BC-BA1D-4188-9BA7-A1AD57AFEAC9}" srcOrd="0" destOrd="2" presId="urn:microsoft.com/office/officeart/2005/8/layout/vList2"/>
    <dgm:cxn modelId="{81345A38-466E-494C-862B-41C81E8634E1}" type="presOf" srcId="{184A136D-9169-4783-9A18-157880078877}" destId="{A29048BC-BA1D-4188-9BA7-A1AD57AFEAC9}" srcOrd="0" destOrd="1" presId="urn:microsoft.com/office/officeart/2005/8/layout/vList2"/>
    <dgm:cxn modelId="{0079499D-F452-4D65-9936-E86F66042D10}" srcId="{C62BD5E9-F534-462C-A68A-62F6D4D94A75}" destId="{99CEF91B-17A8-4DD0-9EA3-A6CB36C0D5CF}" srcOrd="3" destOrd="0" parTransId="{049040CF-5CB9-4C74-A29F-E43874EEBBD1}" sibTransId="{C5410767-17ED-49C4-B7BD-50A10D09CA15}"/>
    <dgm:cxn modelId="{19D66DC5-F24E-4481-8C4E-B63488852FF4}" type="presOf" srcId="{C62BD5E9-F534-462C-A68A-62F6D4D94A75}" destId="{0259E6C1-77B4-490C-AB92-900137A40943}" srcOrd="0" destOrd="0" presId="urn:microsoft.com/office/officeart/2005/8/layout/vList2"/>
    <dgm:cxn modelId="{586279C5-AFE6-4688-83DB-D96E531D0BA7}" type="presOf" srcId="{4024C3C9-20EA-4AE3-B6CA-46934335EDFB}" destId="{1FDD4DE7-6825-4B92-B77C-EAAEDF361F77}" srcOrd="0" destOrd="0" presId="urn:microsoft.com/office/officeart/2005/8/layout/vList2"/>
    <dgm:cxn modelId="{45DD26D5-0471-48C7-B18B-0AC55FD0AAD1}" srcId="{C62BD5E9-F534-462C-A68A-62F6D4D94A75}" destId="{617A6682-CC84-4F6A-83E9-FCD56B004645}" srcOrd="0" destOrd="0" parTransId="{534B8AD3-6574-4291-A57A-A8A68F259CBC}" sibTransId="{10AF5E9A-2B86-47BC-85C2-EA5C993E4CD1}"/>
    <dgm:cxn modelId="{1D2CD7DE-3F6E-47FB-86FC-94E620B66082}" srcId="{4024C3C9-20EA-4AE3-B6CA-46934335EDFB}" destId="{C62BD5E9-F534-462C-A68A-62F6D4D94A75}" srcOrd="0" destOrd="0" parTransId="{691BC16E-CF2B-446C-8F89-1A6186B80D9C}" sibTransId="{3362F93D-8AC1-4187-9B8A-59C3363D880B}"/>
    <dgm:cxn modelId="{C14971F1-189B-4B0C-8161-BD8F3C629A42}" srcId="{C62BD5E9-F534-462C-A68A-62F6D4D94A75}" destId="{184A136D-9169-4783-9A18-157880078877}" srcOrd="1" destOrd="0" parTransId="{AB06F45E-41C2-41F4-8803-1F596269BBE4}" sibTransId="{1D2BA090-7643-4D82-91A7-359C7D2D15CD}"/>
    <dgm:cxn modelId="{CF2D6EF8-3E98-4C7A-8F6A-C7646E985E93}" type="presOf" srcId="{99CEF91B-17A8-4DD0-9EA3-A6CB36C0D5CF}" destId="{A29048BC-BA1D-4188-9BA7-A1AD57AFEAC9}" srcOrd="0" destOrd="3" presId="urn:microsoft.com/office/officeart/2005/8/layout/vList2"/>
    <dgm:cxn modelId="{95C36A63-9B39-49B7-96A3-14A4F5951C48}" type="presParOf" srcId="{1FDD4DE7-6825-4B92-B77C-EAAEDF361F77}" destId="{0259E6C1-77B4-490C-AB92-900137A40943}" srcOrd="0" destOrd="0" presId="urn:microsoft.com/office/officeart/2005/8/layout/vList2"/>
    <dgm:cxn modelId="{E8589692-5C4E-4F43-984E-38365EDF04AD}" type="presParOf" srcId="{1FDD4DE7-6825-4B92-B77C-EAAEDF361F77}" destId="{A29048BC-BA1D-4188-9BA7-A1AD57AFEAC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24C3C9-20EA-4AE3-B6CA-46934335ED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2BD5E9-F534-462C-A68A-62F6D4D94A75}">
      <dgm:prSet/>
      <dgm:spPr/>
      <dgm:t>
        <a:bodyPr/>
        <a:lstStyle/>
        <a:p>
          <a:r>
            <a:rPr lang="en-GB" b="1" u="sng" dirty="0"/>
            <a:t>What we offer students: -</a:t>
          </a:r>
          <a:endParaRPr lang="en-US" dirty="0"/>
        </a:p>
      </dgm:t>
    </dgm:pt>
    <dgm:pt modelId="{691BC16E-CF2B-446C-8F89-1A6186B80D9C}" type="parTrans" cxnId="{1D2CD7DE-3F6E-47FB-86FC-94E620B66082}">
      <dgm:prSet/>
      <dgm:spPr/>
      <dgm:t>
        <a:bodyPr/>
        <a:lstStyle/>
        <a:p>
          <a:endParaRPr lang="en-US"/>
        </a:p>
      </dgm:t>
    </dgm:pt>
    <dgm:pt modelId="{3362F93D-8AC1-4187-9B8A-59C3363D880B}" type="sibTrans" cxnId="{1D2CD7DE-3F6E-47FB-86FC-94E620B66082}">
      <dgm:prSet/>
      <dgm:spPr/>
      <dgm:t>
        <a:bodyPr/>
        <a:lstStyle/>
        <a:p>
          <a:endParaRPr lang="en-US"/>
        </a:p>
      </dgm:t>
    </dgm:pt>
    <dgm:pt modelId="{617A6682-CC84-4F6A-83E9-FCD56B004645}">
      <dgm:prSet/>
      <dgm:spPr>
        <a:ln>
          <a:solidFill>
            <a:srgbClr val="4FAB2F"/>
          </a:solidFill>
        </a:ln>
      </dgm:spPr>
      <dgm:t>
        <a:bodyPr/>
        <a:lstStyle/>
        <a:p>
          <a:r>
            <a:rPr lang="en-GB" b="1" dirty="0"/>
            <a:t>Regular tutor time careers lessons for all year groups and accompanying careers workbooks to build a strong foundation of careers education.</a:t>
          </a:r>
          <a:endParaRPr lang="en-US" dirty="0"/>
        </a:p>
      </dgm:t>
    </dgm:pt>
    <dgm:pt modelId="{534B8AD3-6574-4291-A57A-A8A68F259CBC}" type="parTrans" cxnId="{45DD26D5-0471-48C7-B18B-0AC55FD0AAD1}">
      <dgm:prSet/>
      <dgm:spPr/>
      <dgm:t>
        <a:bodyPr/>
        <a:lstStyle/>
        <a:p>
          <a:endParaRPr lang="en-US"/>
        </a:p>
      </dgm:t>
    </dgm:pt>
    <dgm:pt modelId="{10AF5E9A-2B86-47BC-85C2-EA5C993E4CD1}" type="sibTrans" cxnId="{45DD26D5-0471-48C7-B18B-0AC55FD0AAD1}">
      <dgm:prSet/>
      <dgm:spPr/>
      <dgm:t>
        <a:bodyPr/>
        <a:lstStyle/>
        <a:p>
          <a:endParaRPr lang="en-US"/>
        </a:p>
      </dgm:t>
    </dgm:pt>
    <dgm:pt modelId="{4AB43AE1-7353-4627-AF3E-D92150CCBBE1}">
      <dgm:prSet/>
      <dgm:spPr>
        <a:ln>
          <a:solidFill>
            <a:srgbClr val="4FAB2F"/>
          </a:solidFill>
        </a:ln>
      </dgm:spPr>
      <dgm:t>
        <a:bodyPr/>
        <a:lstStyle/>
        <a:p>
          <a:r>
            <a:rPr lang="en-US" dirty="0"/>
            <a:t>Careers assemblies across all year groups about college, university and apprenticeships.</a:t>
          </a:r>
        </a:p>
      </dgm:t>
    </dgm:pt>
    <dgm:pt modelId="{43305ADA-93CE-4250-A4DB-6EADACAF36BD}" type="parTrans" cxnId="{56D113AC-F241-4437-8AA3-376F7E8C214B}">
      <dgm:prSet/>
      <dgm:spPr/>
      <dgm:t>
        <a:bodyPr/>
        <a:lstStyle/>
        <a:p>
          <a:endParaRPr lang="en-GB"/>
        </a:p>
      </dgm:t>
    </dgm:pt>
    <dgm:pt modelId="{5186BEEA-FFBD-4255-837D-C416BBB3321D}" type="sibTrans" cxnId="{56D113AC-F241-4437-8AA3-376F7E8C214B}">
      <dgm:prSet/>
      <dgm:spPr/>
      <dgm:t>
        <a:bodyPr/>
        <a:lstStyle/>
        <a:p>
          <a:endParaRPr lang="en-GB"/>
        </a:p>
      </dgm:t>
    </dgm:pt>
    <dgm:pt modelId="{BB7E8A1F-721F-4949-BD43-3F260BEA340D}">
      <dgm:prSet/>
      <dgm:spPr>
        <a:ln>
          <a:solidFill>
            <a:srgbClr val="4FAB2F"/>
          </a:solidFill>
        </a:ln>
      </dgm:spPr>
      <dgm:t>
        <a:bodyPr/>
        <a:lstStyle/>
        <a:p>
          <a:r>
            <a:rPr lang="en-US" dirty="0"/>
            <a:t>Work Experience in Year 10 – we are introducing work experience opportunities for students in KS3, planning to start with Year 8 students.</a:t>
          </a:r>
        </a:p>
      </dgm:t>
    </dgm:pt>
    <dgm:pt modelId="{667B6113-8D48-49F9-824F-4F24DFB5CD9C}" type="parTrans" cxnId="{7644D46A-47E7-450B-A007-6F18184A0B33}">
      <dgm:prSet/>
      <dgm:spPr/>
      <dgm:t>
        <a:bodyPr/>
        <a:lstStyle/>
        <a:p>
          <a:endParaRPr lang="en-GB"/>
        </a:p>
      </dgm:t>
    </dgm:pt>
    <dgm:pt modelId="{F10F1D5E-7E90-42E9-BA55-FAB236DD5CBB}" type="sibTrans" cxnId="{7644D46A-47E7-450B-A007-6F18184A0B33}">
      <dgm:prSet/>
      <dgm:spPr/>
      <dgm:t>
        <a:bodyPr/>
        <a:lstStyle/>
        <a:p>
          <a:endParaRPr lang="en-GB"/>
        </a:p>
      </dgm:t>
    </dgm:pt>
    <dgm:pt modelId="{AC7FAC10-D337-4523-B575-22BB7D8C1167}">
      <dgm:prSet/>
      <dgm:spPr>
        <a:ln>
          <a:solidFill>
            <a:srgbClr val="4FAB2F"/>
          </a:solidFill>
        </a:ln>
      </dgm:spPr>
      <dgm:t>
        <a:bodyPr/>
        <a:lstStyle/>
        <a:p>
          <a:r>
            <a:rPr lang="en-US" dirty="0"/>
            <a:t>Mock interviews in Year 11 to improve student communication and confidence.</a:t>
          </a:r>
        </a:p>
      </dgm:t>
    </dgm:pt>
    <dgm:pt modelId="{5A8F8D5B-29EB-4027-A9EA-21D8300064B5}" type="parTrans" cxnId="{A99D18CD-0F60-42B0-B3D6-AFC91CFBC997}">
      <dgm:prSet/>
      <dgm:spPr/>
      <dgm:t>
        <a:bodyPr/>
        <a:lstStyle/>
        <a:p>
          <a:endParaRPr lang="en-GB"/>
        </a:p>
      </dgm:t>
    </dgm:pt>
    <dgm:pt modelId="{289ADDE0-BA77-49ED-9B4A-C013E33ABA06}" type="sibTrans" cxnId="{A99D18CD-0F60-42B0-B3D6-AFC91CFBC997}">
      <dgm:prSet/>
      <dgm:spPr/>
      <dgm:t>
        <a:bodyPr/>
        <a:lstStyle/>
        <a:p>
          <a:endParaRPr lang="en-GB"/>
        </a:p>
      </dgm:t>
    </dgm:pt>
    <dgm:pt modelId="{0885A4AF-87A7-45D0-9DBA-68FC7F177EB9}">
      <dgm:prSet/>
      <dgm:spPr>
        <a:ln>
          <a:solidFill>
            <a:srgbClr val="4FAB2F"/>
          </a:solidFill>
        </a:ln>
      </dgm:spPr>
      <dgm:t>
        <a:bodyPr/>
        <a:lstStyle/>
        <a:p>
          <a:r>
            <a:rPr lang="en-US" dirty="0"/>
            <a:t>Every student has a 1:1 meeting in KS4 with a qualified careers adviser.</a:t>
          </a:r>
        </a:p>
      </dgm:t>
    </dgm:pt>
    <dgm:pt modelId="{701071FD-B7D1-46B6-85F5-3492CCA0F9E2}" type="parTrans" cxnId="{E605D7D9-5145-4BEF-A089-1D0B10151C85}">
      <dgm:prSet/>
      <dgm:spPr/>
      <dgm:t>
        <a:bodyPr/>
        <a:lstStyle/>
        <a:p>
          <a:endParaRPr lang="en-GB"/>
        </a:p>
      </dgm:t>
    </dgm:pt>
    <dgm:pt modelId="{B9C8356B-1009-4D52-864F-CD4393B9B4F0}" type="sibTrans" cxnId="{E605D7D9-5145-4BEF-A089-1D0B10151C85}">
      <dgm:prSet/>
      <dgm:spPr/>
      <dgm:t>
        <a:bodyPr/>
        <a:lstStyle/>
        <a:p>
          <a:endParaRPr lang="en-GB"/>
        </a:p>
      </dgm:t>
    </dgm:pt>
    <dgm:pt modelId="{9E750D85-9592-4367-9324-7FD2F97C5764}">
      <dgm:prSet/>
      <dgm:spPr>
        <a:ln>
          <a:solidFill>
            <a:srgbClr val="4FAB2F"/>
          </a:solidFill>
        </a:ln>
      </dgm:spPr>
      <dgm:t>
        <a:bodyPr/>
        <a:lstStyle/>
        <a:p>
          <a:endParaRPr lang="en-US" dirty="0"/>
        </a:p>
      </dgm:t>
    </dgm:pt>
    <dgm:pt modelId="{6D844729-3054-4B55-B23F-095A493BD78A}" type="parTrans" cxnId="{C987131A-A1DA-4D91-817D-3B0B152D7D18}">
      <dgm:prSet/>
      <dgm:spPr/>
      <dgm:t>
        <a:bodyPr/>
        <a:lstStyle/>
        <a:p>
          <a:endParaRPr lang="en-GB"/>
        </a:p>
      </dgm:t>
    </dgm:pt>
    <dgm:pt modelId="{C1AC19CE-7CEB-42C7-A9FD-CA0758EFF2A2}" type="sibTrans" cxnId="{C987131A-A1DA-4D91-817D-3B0B152D7D18}">
      <dgm:prSet/>
      <dgm:spPr/>
      <dgm:t>
        <a:bodyPr/>
        <a:lstStyle/>
        <a:p>
          <a:endParaRPr lang="en-GB"/>
        </a:p>
      </dgm:t>
    </dgm:pt>
    <dgm:pt modelId="{713C39E8-3BE3-43C0-920C-E04D9FBD4FA2}">
      <dgm:prSet/>
      <dgm:spPr>
        <a:ln>
          <a:solidFill>
            <a:srgbClr val="4FAB2F"/>
          </a:solidFill>
        </a:ln>
      </dgm:spPr>
      <dgm:t>
        <a:bodyPr/>
        <a:lstStyle/>
        <a:p>
          <a:r>
            <a:rPr lang="en-US" dirty="0"/>
            <a:t>All students have access to the Careers team in B145 at break or lunchtime for information and guidance.</a:t>
          </a:r>
        </a:p>
      </dgm:t>
    </dgm:pt>
    <dgm:pt modelId="{952BAEE6-759F-4E7F-9B57-BCE16265CC5A}" type="parTrans" cxnId="{B5DC3942-686D-4206-AD3E-004FC1B6783A}">
      <dgm:prSet/>
      <dgm:spPr/>
      <dgm:t>
        <a:bodyPr/>
        <a:lstStyle/>
        <a:p>
          <a:endParaRPr lang="en-GB"/>
        </a:p>
      </dgm:t>
    </dgm:pt>
    <dgm:pt modelId="{CE1EA3C6-9A95-40FD-BAED-64D37779A2A1}" type="sibTrans" cxnId="{B5DC3942-686D-4206-AD3E-004FC1B6783A}">
      <dgm:prSet/>
      <dgm:spPr/>
      <dgm:t>
        <a:bodyPr/>
        <a:lstStyle/>
        <a:p>
          <a:endParaRPr lang="en-GB"/>
        </a:p>
      </dgm:t>
    </dgm:pt>
    <dgm:pt modelId="{1FDD4DE7-6825-4B92-B77C-EAAEDF361F77}" type="pres">
      <dgm:prSet presAssocID="{4024C3C9-20EA-4AE3-B6CA-46934335EDFB}" presName="linear" presStyleCnt="0">
        <dgm:presLayoutVars>
          <dgm:animLvl val="lvl"/>
          <dgm:resizeHandles val="exact"/>
        </dgm:presLayoutVars>
      </dgm:prSet>
      <dgm:spPr/>
    </dgm:pt>
    <dgm:pt modelId="{0259E6C1-77B4-490C-AB92-900137A40943}" type="pres">
      <dgm:prSet presAssocID="{C62BD5E9-F534-462C-A68A-62F6D4D94A75}" presName="parentText" presStyleLbl="node1" presStyleIdx="0" presStyleCnt="1">
        <dgm:presLayoutVars>
          <dgm:chMax val="0"/>
          <dgm:bulletEnabled val="1"/>
        </dgm:presLayoutVars>
      </dgm:prSet>
      <dgm:spPr/>
    </dgm:pt>
    <dgm:pt modelId="{A29048BC-BA1D-4188-9BA7-A1AD57AFEAC9}" type="pres">
      <dgm:prSet presAssocID="{C62BD5E9-F534-462C-A68A-62F6D4D94A75}" presName="childText" presStyleLbl="revTx" presStyleIdx="0" presStyleCnt="1">
        <dgm:presLayoutVars>
          <dgm:bulletEnabled val="1"/>
        </dgm:presLayoutVars>
      </dgm:prSet>
      <dgm:spPr/>
    </dgm:pt>
  </dgm:ptLst>
  <dgm:cxnLst>
    <dgm:cxn modelId="{79ED1101-E1CD-4B50-8F02-9887C1AB9E57}" type="presOf" srcId="{9E750D85-9592-4367-9324-7FD2F97C5764}" destId="{A29048BC-BA1D-4188-9BA7-A1AD57AFEAC9}" srcOrd="0" destOrd="6" presId="urn:microsoft.com/office/officeart/2005/8/layout/vList2"/>
    <dgm:cxn modelId="{C987131A-A1DA-4D91-817D-3B0B152D7D18}" srcId="{C62BD5E9-F534-462C-A68A-62F6D4D94A75}" destId="{9E750D85-9592-4367-9324-7FD2F97C5764}" srcOrd="6" destOrd="0" parTransId="{6D844729-3054-4B55-B23F-095A493BD78A}" sibTransId="{C1AC19CE-7CEB-42C7-A9FD-CA0758EFF2A2}"/>
    <dgm:cxn modelId="{7379FF20-CCFA-4E2B-90A1-3A2C5A28953F}" type="presOf" srcId="{617A6682-CC84-4F6A-83E9-FCD56B004645}" destId="{A29048BC-BA1D-4188-9BA7-A1AD57AFEAC9}" srcOrd="0" destOrd="0" presId="urn:microsoft.com/office/officeart/2005/8/layout/vList2"/>
    <dgm:cxn modelId="{F47CC72E-5008-42EB-9548-107CB3BBDDA2}" type="presOf" srcId="{0885A4AF-87A7-45D0-9DBA-68FC7F177EB9}" destId="{A29048BC-BA1D-4188-9BA7-A1AD57AFEAC9}" srcOrd="0" destOrd="4" presId="urn:microsoft.com/office/officeart/2005/8/layout/vList2"/>
    <dgm:cxn modelId="{B5DC3942-686D-4206-AD3E-004FC1B6783A}" srcId="{C62BD5E9-F534-462C-A68A-62F6D4D94A75}" destId="{713C39E8-3BE3-43C0-920C-E04D9FBD4FA2}" srcOrd="5" destOrd="0" parTransId="{952BAEE6-759F-4E7F-9B57-BCE16265CC5A}" sibTransId="{CE1EA3C6-9A95-40FD-BAED-64D37779A2A1}"/>
    <dgm:cxn modelId="{7644D46A-47E7-450B-A007-6F18184A0B33}" srcId="{C62BD5E9-F534-462C-A68A-62F6D4D94A75}" destId="{BB7E8A1F-721F-4949-BD43-3F260BEA340D}" srcOrd="2" destOrd="0" parTransId="{667B6113-8D48-49F9-824F-4F24DFB5CD9C}" sibTransId="{F10F1D5E-7E90-42E9-BA55-FAB236DD5CBB}"/>
    <dgm:cxn modelId="{1C12F354-9185-451E-A821-3B2EBE9C7975}" type="presOf" srcId="{4AB43AE1-7353-4627-AF3E-D92150CCBBE1}" destId="{A29048BC-BA1D-4188-9BA7-A1AD57AFEAC9}" srcOrd="0" destOrd="1" presId="urn:microsoft.com/office/officeart/2005/8/layout/vList2"/>
    <dgm:cxn modelId="{98674179-22DB-46A8-B87D-2735E18234C2}" type="presOf" srcId="{713C39E8-3BE3-43C0-920C-E04D9FBD4FA2}" destId="{A29048BC-BA1D-4188-9BA7-A1AD57AFEAC9}" srcOrd="0" destOrd="5" presId="urn:microsoft.com/office/officeart/2005/8/layout/vList2"/>
    <dgm:cxn modelId="{56D113AC-F241-4437-8AA3-376F7E8C214B}" srcId="{C62BD5E9-F534-462C-A68A-62F6D4D94A75}" destId="{4AB43AE1-7353-4627-AF3E-D92150CCBBE1}" srcOrd="1" destOrd="0" parTransId="{43305ADA-93CE-4250-A4DB-6EADACAF36BD}" sibTransId="{5186BEEA-FFBD-4255-837D-C416BBB3321D}"/>
    <dgm:cxn modelId="{E11AC4B8-2A7D-4667-BDEB-26A9CF850116}" type="presOf" srcId="{AC7FAC10-D337-4523-B575-22BB7D8C1167}" destId="{A29048BC-BA1D-4188-9BA7-A1AD57AFEAC9}" srcOrd="0" destOrd="3" presId="urn:microsoft.com/office/officeart/2005/8/layout/vList2"/>
    <dgm:cxn modelId="{19D66DC5-F24E-4481-8C4E-B63488852FF4}" type="presOf" srcId="{C62BD5E9-F534-462C-A68A-62F6D4D94A75}" destId="{0259E6C1-77B4-490C-AB92-900137A40943}" srcOrd="0" destOrd="0" presId="urn:microsoft.com/office/officeart/2005/8/layout/vList2"/>
    <dgm:cxn modelId="{586279C5-AFE6-4688-83DB-D96E531D0BA7}" type="presOf" srcId="{4024C3C9-20EA-4AE3-B6CA-46934335EDFB}" destId="{1FDD4DE7-6825-4B92-B77C-EAAEDF361F77}" srcOrd="0" destOrd="0" presId="urn:microsoft.com/office/officeart/2005/8/layout/vList2"/>
    <dgm:cxn modelId="{A99D18CD-0F60-42B0-B3D6-AFC91CFBC997}" srcId="{C62BD5E9-F534-462C-A68A-62F6D4D94A75}" destId="{AC7FAC10-D337-4523-B575-22BB7D8C1167}" srcOrd="3" destOrd="0" parTransId="{5A8F8D5B-29EB-4027-A9EA-21D8300064B5}" sibTransId="{289ADDE0-BA77-49ED-9B4A-C013E33ABA06}"/>
    <dgm:cxn modelId="{45DD26D5-0471-48C7-B18B-0AC55FD0AAD1}" srcId="{C62BD5E9-F534-462C-A68A-62F6D4D94A75}" destId="{617A6682-CC84-4F6A-83E9-FCD56B004645}" srcOrd="0" destOrd="0" parTransId="{534B8AD3-6574-4291-A57A-A8A68F259CBC}" sibTransId="{10AF5E9A-2B86-47BC-85C2-EA5C993E4CD1}"/>
    <dgm:cxn modelId="{E605D7D9-5145-4BEF-A089-1D0B10151C85}" srcId="{C62BD5E9-F534-462C-A68A-62F6D4D94A75}" destId="{0885A4AF-87A7-45D0-9DBA-68FC7F177EB9}" srcOrd="4" destOrd="0" parTransId="{701071FD-B7D1-46B6-85F5-3492CCA0F9E2}" sibTransId="{B9C8356B-1009-4D52-864F-CD4393B9B4F0}"/>
    <dgm:cxn modelId="{1D2CD7DE-3F6E-47FB-86FC-94E620B66082}" srcId="{4024C3C9-20EA-4AE3-B6CA-46934335EDFB}" destId="{C62BD5E9-F534-462C-A68A-62F6D4D94A75}" srcOrd="0" destOrd="0" parTransId="{691BC16E-CF2B-446C-8F89-1A6186B80D9C}" sibTransId="{3362F93D-8AC1-4187-9B8A-59C3363D880B}"/>
    <dgm:cxn modelId="{DF9E86FB-2A1B-4C45-80D6-FCA4BCEEFA96}" type="presOf" srcId="{BB7E8A1F-721F-4949-BD43-3F260BEA340D}" destId="{A29048BC-BA1D-4188-9BA7-A1AD57AFEAC9}" srcOrd="0" destOrd="2" presId="urn:microsoft.com/office/officeart/2005/8/layout/vList2"/>
    <dgm:cxn modelId="{95C36A63-9B39-49B7-96A3-14A4F5951C48}" type="presParOf" srcId="{1FDD4DE7-6825-4B92-B77C-EAAEDF361F77}" destId="{0259E6C1-77B4-490C-AB92-900137A40943}" srcOrd="0" destOrd="0" presId="urn:microsoft.com/office/officeart/2005/8/layout/vList2"/>
    <dgm:cxn modelId="{E8589692-5C4E-4F43-984E-38365EDF04AD}" type="presParOf" srcId="{1FDD4DE7-6825-4B92-B77C-EAAEDF361F77}" destId="{A29048BC-BA1D-4188-9BA7-A1AD57AFEAC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24C3C9-20EA-4AE3-B6CA-46934335ED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2BD5E9-F534-462C-A68A-62F6D4D94A75}">
      <dgm:prSet/>
      <dgm:spPr/>
      <dgm:t>
        <a:bodyPr/>
        <a:lstStyle/>
        <a:p>
          <a:r>
            <a:rPr lang="en-GB" b="1" u="sng" dirty="0"/>
            <a:t>What we offer Year 9 students: -</a:t>
          </a:r>
          <a:endParaRPr lang="en-US" dirty="0"/>
        </a:p>
      </dgm:t>
    </dgm:pt>
    <dgm:pt modelId="{691BC16E-CF2B-446C-8F89-1A6186B80D9C}" type="parTrans" cxnId="{1D2CD7DE-3F6E-47FB-86FC-94E620B66082}">
      <dgm:prSet/>
      <dgm:spPr/>
      <dgm:t>
        <a:bodyPr/>
        <a:lstStyle/>
        <a:p>
          <a:endParaRPr lang="en-US"/>
        </a:p>
      </dgm:t>
    </dgm:pt>
    <dgm:pt modelId="{3362F93D-8AC1-4187-9B8A-59C3363D880B}" type="sibTrans" cxnId="{1D2CD7DE-3F6E-47FB-86FC-94E620B66082}">
      <dgm:prSet/>
      <dgm:spPr/>
      <dgm:t>
        <a:bodyPr/>
        <a:lstStyle/>
        <a:p>
          <a:endParaRPr lang="en-US"/>
        </a:p>
      </dgm:t>
    </dgm:pt>
    <dgm:pt modelId="{617A6682-CC84-4F6A-83E9-FCD56B004645}">
      <dgm:prSet/>
      <dgm:spPr>
        <a:ln>
          <a:solidFill>
            <a:srgbClr val="4FAB2F"/>
          </a:solidFill>
        </a:ln>
      </dgm:spPr>
      <dgm:t>
        <a:bodyPr/>
        <a:lstStyle/>
        <a:p>
          <a:r>
            <a:rPr lang="en-GB" b="1" dirty="0"/>
            <a:t>Regular termly tutor time careers lessons throughout the year</a:t>
          </a:r>
          <a:r>
            <a:rPr lang="en-GB" dirty="0"/>
            <a:t>. </a:t>
          </a:r>
          <a:endParaRPr lang="en-US" dirty="0"/>
        </a:p>
      </dgm:t>
    </dgm:pt>
    <dgm:pt modelId="{534B8AD3-6574-4291-A57A-A8A68F259CBC}" type="parTrans" cxnId="{45DD26D5-0471-48C7-B18B-0AC55FD0AAD1}">
      <dgm:prSet/>
      <dgm:spPr/>
      <dgm:t>
        <a:bodyPr/>
        <a:lstStyle/>
        <a:p>
          <a:endParaRPr lang="en-US"/>
        </a:p>
      </dgm:t>
    </dgm:pt>
    <dgm:pt modelId="{10AF5E9A-2B86-47BC-85C2-EA5C993E4CD1}" type="sibTrans" cxnId="{45DD26D5-0471-48C7-B18B-0AC55FD0AAD1}">
      <dgm:prSet/>
      <dgm:spPr/>
      <dgm:t>
        <a:bodyPr/>
        <a:lstStyle/>
        <a:p>
          <a:endParaRPr lang="en-US"/>
        </a:p>
      </dgm:t>
    </dgm:pt>
    <dgm:pt modelId="{8BF3BBA9-78D4-45D2-A45E-6464E3A0C850}">
      <dgm:prSet/>
      <dgm:spPr>
        <a:ln>
          <a:solidFill>
            <a:srgbClr val="4FAB2F"/>
          </a:solidFill>
        </a:ln>
      </dgm:spPr>
      <dgm:t>
        <a:bodyPr/>
        <a:lstStyle/>
        <a:p>
          <a:r>
            <a:rPr lang="en-GB" dirty="0"/>
            <a:t>Students can email the team – </a:t>
          </a:r>
          <a:r>
            <a:rPr lang="en-GB" dirty="0">
              <a:hlinkClick xmlns:r="http://schemas.openxmlformats.org/officeDocument/2006/relationships" r:id="rId1"/>
            </a:rPr>
            <a:t>careers@rushey-tmet.uk</a:t>
          </a:r>
          <a:r>
            <a:rPr lang="en-GB" dirty="0"/>
            <a:t> if they have any questions about careers.  </a:t>
          </a:r>
          <a:endParaRPr lang="en-US" dirty="0"/>
        </a:p>
      </dgm:t>
    </dgm:pt>
    <dgm:pt modelId="{C3C1884F-B035-4A07-AE60-4011FB2C01BC}" type="parTrans" cxnId="{8FEC4DC0-E96B-4510-879F-9ACF4E8277ED}">
      <dgm:prSet/>
      <dgm:spPr/>
      <dgm:t>
        <a:bodyPr/>
        <a:lstStyle/>
        <a:p>
          <a:endParaRPr lang="en-US"/>
        </a:p>
      </dgm:t>
    </dgm:pt>
    <dgm:pt modelId="{F7CB5010-B57E-4772-96CD-FBFB7501E1EB}" type="sibTrans" cxnId="{8FEC4DC0-E96B-4510-879F-9ACF4E8277ED}">
      <dgm:prSet/>
      <dgm:spPr/>
      <dgm:t>
        <a:bodyPr/>
        <a:lstStyle/>
        <a:p>
          <a:endParaRPr lang="en-US"/>
        </a:p>
      </dgm:t>
    </dgm:pt>
    <dgm:pt modelId="{AE9C7440-3472-4D2C-9079-6F90C102AEC4}">
      <dgm:prSet/>
      <dgm:spPr>
        <a:ln>
          <a:solidFill>
            <a:srgbClr val="4FAB2F"/>
          </a:solidFill>
        </a:ln>
      </dgm:spPr>
      <dgm:t>
        <a:bodyPr/>
        <a:lstStyle/>
        <a:p>
          <a:r>
            <a:rPr lang="en-GB" b="1" dirty="0"/>
            <a:t>Our office is B145  </a:t>
          </a:r>
          <a:r>
            <a:rPr lang="en-GB" dirty="0"/>
            <a:t>- students are welcome to come and see us for additional help and support at break or lunchtime.</a:t>
          </a:r>
          <a:endParaRPr lang="en-US" dirty="0"/>
        </a:p>
      </dgm:t>
    </dgm:pt>
    <dgm:pt modelId="{FDC5F8D8-B586-4DD2-8AAD-2C8511AA8983}" type="parTrans" cxnId="{33B928B9-4886-4DF6-833E-FFE39A2921ED}">
      <dgm:prSet/>
      <dgm:spPr/>
      <dgm:t>
        <a:bodyPr/>
        <a:lstStyle/>
        <a:p>
          <a:endParaRPr lang="en-US"/>
        </a:p>
      </dgm:t>
    </dgm:pt>
    <dgm:pt modelId="{67989CEF-ED92-4AC9-A909-9FA669BBBEEA}" type="sibTrans" cxnId="{33B928B9-4886-4DF6-833E-FFE39A2921ED}">
      <dgm:prSet/>
      <dgm:spPr/>
      <dgm:t>
        <a:bodyPr/>
        <a:lstStyle/>
        <a:p>
          <a:endParaRPr lang="en-US"/>
        </a:p>
      </dgm:t>
    </dgm:pt>
    <dgm:pt modelId="{D167E72C-2606-43B8-9FE6-A24984E7C581}">
      <dgm:prSet/>
      <dgm:spPr>
        <a:ln>
          <a:solidFill>
            <a:srgbClr val="4FAB2F"/>
          </a:solidFill>
        </a:ln>
      </dgm:spPr>
      <dgm:t>
        <a:bodyPr/>
        <a:lstStyle/>
        <a:p>
          <a:r>
            <a:rPr lang="en-US" dirty="0"/>
            <a:t>A Careers workbook to complete during the tutor time careers lessons to prepare students for choosing options and future study/career choices.</a:t>
          </a:r>
        </a:p>
      </dgm:t>
    </dgm:pt>
    <dgm:pt modelId="{886AC7BB-ED63-465B-AB69-4B618E598757}" type="parTrans" cxnId="{FE0F163F-7EF7-4B07-833F-CF08BD512200}">
      <dgm:prSet/>
      <dgm:spPr/>
      <dgm:t>
        <a:bodyPr/>
        <a:lstStyle/>
        <a:p>
          <a:endParaRPr lang="en-GB"/>
        </a:p>
      </dgm:t>
    </dgm:pt>
    <dgm:pt modelId="{AACB8035-B31A-43E8-8C09-B24D77F8C071}" type="sibTrans" cxnId="{FE0F163F-7EF7-4B07-833F-CF08BD512200}">
      <dgm:prSet/>
      <dgm:spPr/>
      <dgm:t>
        <a:bodyPr/>
        <a:lstStyle/>
        <a:p>
          <a:endParaRPr lang="en-GB"/>
        </a:p>
      </dgm:t>
    </dgm:pt>
    <dgm:pt modelId="{36B71BA4-CE48-4530-9A64-A41511BF14F2}">
      <dgm:prSet/>
      <dgm:spPr>
        <a:ln>
          <a:solidFill>
            <a:srgbClr val="4FAB2F"/>
          </a:solidFill>
        </a:ln>
      </dgm:spPr>
      <dgm:t>
        <a:bodyPr/>
        <a:lstStyle/>
        <a:p>
          <a:r>
            <a:rPr lang="en-US" dirty="0"/>
            <a:t>We are in the planning stage to be able to offer students in KS3 mini work experience opportunities – to be implemented over the next 2 years.</a:t>
          </a:r>
        </a:p>
      </dgm:t>
    </dgm:pt>
    <dgm:pt modelId="{238FBADF-EF74-4DE3-AFAA-F985949FA60B}" type="parTrans" cxnId="{9D45A031-5500-407C-8F66-08310C637C55}">
      <dgm:prSet/>
      <dgm:spPr/>
    </dgm:pt>
    <dgm:pt modelId="{B62AC473-699D-4EEF-AAC1-4BD2FA0BE13A}" type="sibTrans" cxnId="{9D45A031-5500-407C-8F66-08310C637C55}">
      <dgm:prSet/>
      <dgm:spPr/>
    </dgm:pt>
    <dgm:pt modelId="{1FDD4DE7-6825-4B92-B77C-EAAEDF361F77}" type="pres">
      <dgm:prSet presAssocID="{4024C3C9-20EA-4AE3-B6CA-46934335EDFB}" presName="linear" presStyleCnt="0">
        <dgm:presLayoutVars>
          <dgm:animLvl val="lvl"/>
          <dgm:resizeHandles val="exact"/>
        </dgm:presLayoutVars>
      </dgm:prSet>
      <dgm:spPr/>
    </dgm:pt>
    <dgm:pt modelId="{0259E6C1-77B4-490C-AB92-900137A40943}" type="pres">
      <dgm:prSet presAssocID="{C62BD5E9-F534-462C-A68A-62F6D4D94A75}" presName="parentText" presStyleLbl="node1" presStyleIdx="0" presStyleCnt="1">
        <dgm:presLayoutVars>
          <dgm:chMax val="0"/>
          <dgm:bulletEnabled val="1"/>
        </dgm:presLayoutVars>
      </dgm:prSet>
      <dgm:spPr/>
    </dgm:pt>
    <dgm:pt modelId="{A29048BC-BA1D-4188-9BA7-A1AD57AFEAC9}" type="pres">
      <dgm:prSet presAssocID="{C62BD5E9-F534-462C-A68A-62F6D4D94A75}" presName="childText" presStyleLbl="revTx" presStyleIdx="0" presStyleCnt="1">
        <dgm:presLayoutVars>
          <dgm:bulletEnabled val="1"/>
        </dgm:presLayoutVars>
      </dgm:prSet>
      <dgm:spPr/>
    </dgm:pt>
  </dgm:ptLst>
  <dgm:cxnLst>
    <dgm:cxn modelId="{83997E12-F3AF-43A9-9A3F-49E2D56B2D4C}" type="presOf" srcId="{36B71BA4-CE48-4530-9A64-A41511BF14F2}" destId="{A29048BC-BA1D-4188-9BA7-A1AD57AFEAC9}" srcOrd="0" destOrd="2" presId="urn:microsoft.com/office/officeart/2005/8/layout/vList2"/>
    <dgm:cxn modelId="{7379FF20-CCFA-4E2B-90A1-3A2C5A28953F}" type="presOf" srcId="{617A6682-CC84-4F6A-83E9-FCD56B004645}" destId="{A29048BC-BA1D-4188-9BA7-A1AD57AFEAC9}" srcOrd="0" destOrd="0" presId="urn:microsoft.com/office/officeart/2005/8/layout/vList2"/>
    <dgm:cxn modelId="{9D45A031-5500-407C-8F66-08310C637C55}" srcId="{C62BD5E9-F534-462C-A68A-62F6D4D94A75}" destId="{36B71BA4-CE48-4530-9A64-A41511BF14F2}" srcOrd="2" destOrd="0" parTransId="{238FBADF-EF74-4DE3-AFAA-F985949FA60B}" sibTransId="{B62AC473-699D-4EEF-AAC1-4BD2FA0BE13A}"/>
    <dgm:cxn modelId="{FE0F163F-7EF7-4B07-833F-CF08BD512200}" srcId="{C62BD5E9-F534-462C-A68A-62F6D4D94A75}" destId="{D167E72C-2606-43B8-9FE6-A24984E7C581}" srcOrd="1" destOrd="0" parTransId="{886AC7BB-ED63-465B-AB69-4B618E598757}" sibTransId="{AACB8035-B31A-43E8-8C09-B24D77F8C071}"/>
    <dgm:cxn modelId="{33B928B9-4886-4DF6-833E-FFE39A2921ED}" srcId="{C62BD5E9-F534-462C-A68A-62F6D4D94A75}" destId="{AE9C7440-3472-4D2C-9079-6F90C102AEC4}" srcOrd="4" destOrd="0" parTransId="{FDC5F8D8-B586-4DD2-8AAD-2C8511AA8983}" sibTransId="{67989CEF-ED92-4AC9-A909-9FA669BBBEEA}"/>
    <dgm:cxn modelId="{8FEC4DC0-E96B-4510-879F-9ACF4E8277ED}" srcId="{C62BD5E9-F534-462C-A68A-62F6D4D94A75}" destId="{8BF3BBA9-78D4-45D2-A45E-6464E3A0C850}" srcOrd="3" destOrd="0" parTransId="{C3C1884F-B035-4A07-AE60-4011FB2C01BC}" sibTransId="{F7CB5010-B57E-4772-96CD-FBFB7501E1EB}"/>
    <dgm:cxn modelId="{19D66DC5-F24E-4481-8C4E-B63488852FF4}" type="presOf" srcId="{C62BD5E9-F534-462C-A68A-62F6D4D94A75}" destId="{0259E6C1-77B4-490C-AB92-900137A40943}" srcOrd="0" destOrd="0" presId="urn:microsoft.com/office/officeart/2005/8/layout/vList2"/>
    <dgm:cxn modelId="{586279C5-AFE6-4688-83DB-D96E531D0BA7}" type="presOf" srcId="{4024C3C9-20EA-4AE3-B6CA-46934335EDFB}" destId="{1FDD4DE7-6825-4B92-B77C-EAAEDF361F77}" srcOrd="0" destOrd="0" presId="urn:microsoft.com/office/officeart/2005/8/layout/vList2"/>
    <dgm:cxn modelId="{8A8CE9D0-180D-41D3-864D-FD4E57C29A45}" type="presOf" srcId="{8BF3BBA9-78D4-45D2-A45E-6464E3A0C850}" destId="{A29048BC-BA1D-4188-9BA7-A1AD57AFEAC9}" srcOrd="0" destOrd="3" presId="urn:microsoft.com/office/officeart/2005/8/layout/vList2"/>
    <dgm:cxn modelId="{45DD26D5-0471-48C7-B18B-0AC55FD0AAD1}" srcId="{C62BD5E9-F534-462C-A68A-62F6D4D94A75}" destId="{617A6682-CC84-4F6A-83E9-FCD56B004645}" srcOrd="0" destOrd="0" parTransId="{534B8AD3-6574-4291-A57A-A8A68F259CBC}" sibTransId="{10AF5E9A-2B86-47BC-85C2-EA5C993E4CD1}"/>
    <dgm:cxn modelId="{1D2CD7DE-3F6E-47FB-86FC-94E620B66082}" srcId="{4024C3C9-20EA-4AE3-B6CA-46934335EDFB}" destId="{C62BD5E9-F534-462C-A68A-62F6D4D94A75}" srcOrd="0" destOrd="0" parTransId="{691BC16E-CF2B-446C-8F89-1A6186B80D9C}" sibTransId="{3362F93D-8AC1-4187-9B8A-59C3363D880B}"/>
    <dgm:cxn modelId="{9681A7E4-FA74-4A2F-BF85-A7C6529F39A4}" type="presOf" srcId="{D167E72C-2606-43B8-9FE6-A24984E7C581}" destId="{A29048BC-BA1D-4188-9BA7-A1AD57AFEAC9}" srcOrd="0" destOrd="1" presId="urn:microsoft.com/office/officeart/2005/8/layout/vList2"/>
    <dgm:cxn modelId="{A805D5FC-BD89-44C8-A399-D92E223757C9}" type="presOf" srcId="{AE9C7440-3472-4D2C-9079-6F90C102AEC4}" destId="{A29048BC-BA1D-4188-9BA7-A1AD57AFEAC9}" srcOrd="0" destOrd="4" presId="urn:microsoft.com/office/officeart/2005/8/layout/vList2"/>
    <dgm:cxn modelId="{95C36A63-9B39-49B7-96A3-14A4F5951C48}" type="presParOf" srcId="{1FDD4DE7-6825-4B92-B77C-EAAEDF361F77}" destId="{0259E6C1-77B4-490C-AB92-900137A40943}" srcOrd="0" destOrd="0" presId="urn:microsoft.com/office/officeart/2005/8/layout/vList2"/>
    <dgm:cxn modelId="{E8589692-5C4E-4F43-984E-38365EDF04AD}" type="presParOf" srcId="{1FDD4DE7-6825-4B92-B77C-EAAEDF361F77}" destId="{A29048BC-BA1D-4188-9BA7-A1AD57AFEAC9}"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1B13CB-1A74-4A17-A37D-8A827895CE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F99246-A589-43BA-8DD9-451CCF824774}">
      <dgm:prSet/>
      <dgm:spPr/>
      <dgm:t>
        <a:bodyPr/>
        <a:lstStyle/>
        <a:p>
          <a:r>
            <a:rPr lang="en-US" dirty="0"/>
            <a:t>Options – linking subjects to courses &amp; careers</a:t>
          </a:r>
        </a:p>
      </dgm:t>
    </dgm:pt>
    <dgm:pt modelId="{C22234EF-32CF-4A2F-A50A-0470B8274F33}" type="parTrans" cxnId="{4E3AD22D-25DE-46CD-AED7-9D354C38AF68}">
      <dgm:prSet/>
      <dgm:spPr/>
      <dgm:t>
        <a:bodyPr/>
        <a:lstStyle/>
        <a:p>
          <a:endParaRPr lang="en-US"/>
        </a:p>
      </dgm:t>
    </dgm:pt>
    <dgm:pt modelId="{EE78E6B3-4713-47E6-A411-97E7B3EB14DA}" type="sibTrans" cxnId="{4E3AD22D-25DE-46CD-AED7-9D354C38AF68}">
      <dgm:prSet/>
      <dgm:spPr/>
      <dgm:t>
        <a:bodyPr/>
        <a:lstStyle/>
        <a:p>
          <a:endParaRPr lang="en-US"/>
        </a:p>
      </dgm:t>
    </dgm:pt>
    <dgm:pt modelId="{1E76591D-7F96-426B-BF42-04014608C478}">
      <dgm:prSet/>
      <dgm:spPr/>
      <dgm:t>
        <a:bodyPr/>
        <a:lstStyle/>
        <a:p>
          <a:r>
            <a:rPr lang="en-GB" dirty="0"/>
            <a:t>LMI – what is it and what does it mean for me?</a:t>
          </a:r>
          <a:endParaRPr lang="en-US" dirty="0"/>
        </a:p>
      </dgm:t>
    </dgm:pt>
    <dgm:pt modelId="{2CFBD294-C1FA-42C4-9304-B0C2916CA752}" type="parTrans" cxnId="{3129FDAB-6133-4890-B9BA-CC315F538448}">
      <dgm:prSet/>
      <dgm:spPr/>
      <dgm:t>
        <a:bodyPr/>
        <a:lstStyle/>
        <a:p>
          <a:endParaRPr lang="en-US"/>
        </a:p>
      </dgm:t>
    </dgm:pt>
    <dgm:pt modelId="{120BB6C9-47D1-4637-9E1E-8CD75BB07793}" type="sibTrans" cxnId="{3129FDAB-6133-4890-B9BA-CC315F538448}">
      <dgm:prSet/>
      <dgm:spPr/>
      <dgm:t>
        <a:bodyPr/>
        <a:lstStyle/>
        <a:p>
          <a:endParaRPr lang="en-US"/>
        </a:p>
      </dgm:t>
    </dgm:pt>
    <dgm:pt modelId="{528D8C3B-2B3F-4803-B552-38BDF32C7616}">
      <dgm:prSet/>
      <dgm:spPr/>
      <dgm:t>
        <a:bodyPr/>
        <a:lstStyle/>
        <a:p>
          <a:r>
            <a:rPr lang="en-GB" dirty="0"/>
            <a:t>Decision making – choosing what to study in KS4</a:t>
          </a:r>
          <a:endParaRPr lang="en-US" dirty="0"/>
        </a:p>
      </dgm:t>
    </dgm:pt>
    <dgm:pt modelId="{4A0725C1-A49C-4BD9-B67D-EABF36819D9D}" type="parTrans" cxnId="{428FD14C-D247-4CAA-87E7-D50C69E64113}">
      <dgm:prSet/>
      <dgm:spPr/>
      <dgm:t>
        <a:bodyPr/>
        <a:lstStyle/>
        <a:p>
          <a:endParaRPr lang="en-US"/>
        </a:p>
      </dgm:t>
    </dgm:pt>
    <dgm:pt modelId="{3AD1391E-3C23-4541-AB42-4A070F89CD88}" type="sibTrans" cxnId="{428FD14C-D247-4CAA-87E7-D50C69E64113}">
      <dgm:prSet/>
      <dgm:spPr/>
      <dgm:t>
        <a:bodyPr/>
        <a:lstStyle/>
        <a:p>
          <a:endParaRPr lang="en-US"/>
        </a:p>
      </dgm:t>
    </dgm:pt>
    <dgm:pt modelId="{478C621A-58D6-4BD4-83E6-1F474659EAFC}">
      <dgm:prSet/>
      <dgm:spPr/>
      <dgm:t>
        <a:bodyPr/>
        <a:lstStyle/>
        <a:p>
          <a:r>
            <a:rPr lang="en-US" dirty="0"/>
            <a:t>What are my skills</a:t>
          </a:r>
        </a:p>
      </dgm:t>
    </dgm:pt>
    <dgm:pt modelId="{1D603542-CE99-44CF-991E-E2AFD0AD413E}" type="parTrans" cxnId="{9FDD1E88-5A8A-4774-B679-C952F9E19680}">
      <dgm:prSet/>
      <dgm:spPr/>
      <dgm:t>
        <a:bodyPr/>
        <a:lstStyle/>
        <a:p>
          <a:endParaRPr lang="en-US"/>
        </a:p>
      </dgm:t>
    </dgm:pt>
    <dgm:pt modelId="{76551C0E-A489-4922-B06D-4097CC18C37A}" type="sibTrans" cxnId="{9FDD1E88-5A8A-4774-B679-C952F9E19680}">
      <dgm:prSet/>
      <dgm:spPr/>
      <dgm:t>
        <a:bodyPr/>
        <a:lstStyle/>
        <a:p>
          <a:endParaRPr lang="en-US"/>
        </a:p>
      </dgm:t>
    </dgm:pt>
    <dgm:pt modelId="{63260C2C-73BC-4D99-8168-BC72C01D8905}">
      <dgm:prSet/>
      <dgm:spPr/>
      <dgm:t>
        <a:bodyPr/>
        <a:lstStyle/>
        <a:p>
          <a:r>
            <a:rPr lang="en-GB" dirty="0"/>
            <a:t>Managing Money</a:t>
          </a:r>
          <a:endParaRPr lang="en-US" dirty="0"/>
        </a:p>
      </dgm:t>
    </dgm:pt>
    <dgm:pt modelId="{9DC98011-F466-46B6-A3BA-17B7E6E5845E}" type="parTrans" cxnId="{9B0FFC85-4ECD-490E-A3EB-615379CDDD59}">
      <dgm:prSet/>
      <dgm:spPr/>
      <dgm:t>
        <a:bodyPr/>
        <a:lstStyle/>
        <a:p>
          <a:endParaRPr lang="en-US"/>
        </a:p>
      </dgm:t>
    </dgm:pt>
    <dgm:pt modelId="{0C28CCCA-D80E-4881-8136-D1E3649449DD}" type="sibTrans" cxnId="{9B0FFC85-4ECD-490E-A3EB-615379CDDD59}">
      <dgm:prSet/>
      <dgm:spPr/>
      <dgm:t>
        <a:bodyPr/>
        <a:lstStyle/>
        <a:p>
          <a:endParaRPr lang="en-US"/>
        </a:p>
      </dgm:t>
    </dgm:pt>
    <dgm:pt modelId="{A497C8B1-0766-4A5C-A5C8-EBFB0E0A9EA9}">
      <dgm:prSet/>
      <dgm:spPr/>
      <dgm:t>
        <a:bodyPr/>
        <a:lstStyle/>
        <a:p>
          <a:r>
            <a:rPr lang="en-US" dirty="0"/>
            <a:t>The importance and benefits of being a lifelong learner</a:t>
          </a:r>
        </a:p>
      </dgm:t>
    </dgm:pt>
    <dgm:pt modelId="{9A6722CB-E36E-440F-9EE2-ED9D44A3651F}" type="parTrans" cxnId="{2D4A699C-D484-46EF-B982-7847D8309FFE}">
      <dgm:prSet/>
      <dgm:spPr/>
      <dgm:t>
        <a:bodyPr/>
        <a:lstStyle/>
        <a:p>
          <a:endParaRPr lang="en-US"/>
        </a:p>
      </dgm:t>
    </dgm:pt>
    <dgm:pt modelId="{B30B823C-D914-4442-95D1-54767E51978B}" type="sibTrans" cxnId="{2D4A699C-D484-46EF-B982-7847D8309FFE}">
      <dgm:prSet/>
      <dgm:spPr/>
      <dgm:t>
        <a:bodyPr/>
        <a:lstStyle/>
        <a:p>
          <a:endParaRPr lang="en-US"/>
        </a:p>
      </dgm:t>
    </dgm:pt>
    <dgm:pt modelId="{903A35FA-2390-4A27-ACA4-B5032E63A39A}">
      <dgm:prSet/>
      <dgm:spPr/>
      <dgm:t>
        <a:bodyPr/>
        <a:lstStyle/>
        <a:p>
          <a:r>
            <a:rPr lang="en-GB" b="1"/>
            <a:t>We offer unbiased information, advice and guidance to enable your child to make their own fully informed decision about their future after Rushey Mead Academy</a:t>
          </a:r>
          <a:endParaRPr lang="en-US"/>
        </a:p>
      </dgm:t>
    </dgm:pt>
    <dgm:pt modelId="{019D4B03-A475-4D16-B352-BE343A7FAD44}" type="parTrans" cxnId="{9866A57C-7D3E-4E9C-B8F4-B6937B8B2D42}">
      <dgm:prSet/>
      <dgm:spPr/>
      <dgm:t>
        <a:bodyPr/>
        <a:lstStyle/>
        <a:p>
          <a:endParaRPr lang="en-US"/>
        </a:p>
      </dgm:t>
    </dgm:pt>
    <dgm:pt modelId="{6549FC2B-EE00-4502-9E9E-BC028BC6174C}" type="sibTrans" cxnId="{9866A57C-7D3E-4E9C-B8F4-B6937B8B2D42}">
      <dgm:prSet/>
      <dgm:spPr/>
      <dgm:t>
        <a:bodyPr/>
        <a:lstStyle/>
        <a:p>
          <a:endParaRPr lang="en-US"/>
        </a:p>
      </dgm:t>
    </dgm:pt>
    <dgm:pt modelId="{B6CEBEBD-2FD4-401D-9359-77CDC7F41F72}">
      <dgm:prSet/>
      <dgm:spPr/>
      <dgm:t>
        <a:bodyPr/>
        <a:lstStyle/>
        <a:p>
          <a:r>
            <a:rPr lang="en-GB" dirty="0"/>
            <a:t>What different routes are available to you</a:t>
          </a:r>
        </a:p>
      </dgm:t>
    </dgm:pt>
    <dgm:pt modelId="{3BB8EEF1-70A6-4D9A-9E81-97871A27D2FE}" type="parTrans" cxnId="{56DD4D69-4617-46E0-9D97-6C051ACDA5C4}">
      <dgm:prSet/>
      <dgm:spPr/>
      <dgm:t>
        <a:bodyPr/>
        <a:lstStyle/>
        <a:p>
          <a:endParaRPr lang="en-GB"/>
        </a:p>
      </dgm:t>
    </dgm:pt>
    <dgm:pt modelId="{0FB2BDDE-35C9-4D55-9938-509D3C7A6973}" type="sibTrans" cxnId="{56DD4D69-4617-46E0-9D97-6C051ACDA5C4}">
      <dgm:prSet/>
      <dgm:spPr/>
      <dgm:t>
        <a:bodyPr/>
        <a:lstStyle/>
        <a:p>
          <a:endParaRPr lang="en-GB"/>
        </a:p>
      </dgm:t>
    </dgm:pt>
    <dgm:pt modelId="{BDA4DE90-DA7F-40F5-B86D-CA0F6ECC9B1B}">
      <dgm:prSet/>
      <dgm:spPr/>
      <dgm:t>
        <a:bodyPr/>
        <a:lstStyle/>
        <a:p>
          <a:r>
            <a:rPr lang="en-GB" dirty="0"/>
            <a:t>Setting targets</a:t>
          </a:r>
        </a:p>
      </dgm:t>
    </dgm:pt>
    <dgm:pt modelId="{D285F10B-3258-4043-8954-A34BB6F89695}" type="parTrans" cxnId="{304CED40-6BE2-47CA-989F-D301D02E9034}">
      <dgm:prSet/>
      <dgm:spPr/>
      <dgm:t>
        <a:bodyPr/>
        <a:lstStyle/>
        <a:p>
          <a:endParaRPr lang="en-GB"/>
        </a:p>
      </dgm:t>
    </dgm:pt>
    <dgm:pt modelId="{8766A1E7-14E4-4204-B45B-895B068517E2}" type="sibTrans" cxnId="{304CED40-6BE2-47CA-989F-D301D02E9034}">
      <dgm:prSet/>
      <dgm:spPr/>
      <dgm:t>
        <a:bodyPr/>
        <a:lstStyle/>
        <a:p>
          <a:endParaRPr lang="en-GB"/>
        </a:p>
      </dgm:t>
    </dgm:pt>
    <dgm:pt modelId="{56279F57-1E4B-48B5-8527-50E44EDE91ED}" type="pres">
      <dgm:prSet presAssocID="{9C1B13CB-1A74-4A17-A37D-8A827895CEDA}" presName="linear" presStyleCnt="0">
        <dgm:presLayoutVars>
          <dgm:animLvl val="lvl"/>
          <dgm:resizeHandles val="exact"/>
        </dgm:presLayoutVars>
      </dgm:prSet>
      <dgm:spPr/>
    </dgm:pt>
    <dgm:pt modelId="{2454FB7F-528E-47D8-90E2-86926C108FA8}" type="pres">
      <dgm:prSet presAssocID="{5AF99246-A589-43BA-8DD9-451CCF824774}" presName="parentText" presStyleLbl="node1" presStyleIdx="0" presStyleCnt="9">
        <dgm:presLayoutVars>
          <dgm:chMax val="0"/>
          <dgm:bulletEnabled val="1"/>
        </dgm:presLayoutVars>
      </dgm:prSet>
      <dgm:spPr/>
    </dgm:pt>
    <dgm:pt modelId="{5278D695-26FB-4762-83CE-F75DE922737A}" type="pres">
      <dgm:prSet presAssocID="{EE78E6B3-4713-47E6-A411-97E7B3EB14DA}" presName="spacer" presStyleCnt="0"/>
      <dgm:spPr/>
    </dgm:pt>
    <dgm:pt modelId="{69244195-3214-4A1B-8E0D-B176C03505EE}" type="pres">
      <dgm:prSet presAssocID="{1E76591D-7F96-426B-BF42-04014608C478}" presName="parentText" presStyleLbl="node1" presStyleIdx="1" presStyleCnt="9">
        <dgm:presLayoutVars>
          <dgm:chMax val="0"/>
          <dgm:bulletEnabled val="1"/>
        </dgm:presLayoutVars>
      </dgm:prSet>
      <dgm:spPr/>
    </dgm:pt>
    <dgm:pt modelId="{D7C17FFA-1277-4D92-8A48-E0726925266E}" type="pres">
      <dgm:prSet presAssocID="{120BB6C9-47D1-4637-9E1E-8CD75BB07793}" presName="spacer" presStyleCnt="0"/>
      <dgm:spPr/>
    </dgm:pt>
    <dgm:pt modelId="{FE27A0AB-B19E-4584-833E-59A8CD6CBFC3}" type="pres">
      <dgm:prSet presAssocID="{528D8C3B-2B3F-4803-B552-38BDF32C7616}" presName="parentText" presStyleLbl="node1" presStyleIdx="2" presStyleCnt="9">
        <dgm:presLayoutVars>
          <dgm:chMax val="0"/>
          <dgm:bulletEnabled val="1"/>
        </dgm:presLayoutVars>
      </dgm:prSet>
      <dgm:spPr/>
    </dgm:pt>
    <dgm:pt modelId="{F7E6D9A3-0A6D-4AF3-9E88-2033E3E671CF}" type="pres">
      <dgm:prSet presAssocID="{3AD1391E-3C23-4541-AB42-4A070F89CD88}" presName="spacer" presStyleCnt="0"/>
      <dgm:spPr/>
    </dgm:pt>
    <dgm:pt modelId="{0E0B03C5-E45E-4D6A-8877-135778EC2F8E}" type="pres">
      <dgm:prSet presAssocID="{478C621A-58D6-4BD4-83E6-1F474659EAFC}" presName="parentText" presStyleLbl="node1" presStyleIdx="3" presStyleCnt="9">
        <dgm:presLayoutVars>
          <dgm:chMax val="0"/>
          <dgm:bulletEnabled val="1"/>
        </dgm:presLayoutVars>
      </dgm:prSet>
      <dgm:spPr/>
    </dgm:pt>
    <dgm:pt modelId="{8780C267-46EB-4518-8A30-A7DB1917A3AC}" type="pres">
      <dgm:prSet presAssocID="{76551C0E-A489-4922-B06D-4097CC18C37A}" presName="spacer" presStyleCnt="0"/>
      <dgm:spPr/>
    </dgm:pt>
    <dgm:pt modelId="{E896C9A5-3884-44E4-AEF2-F4586B5796BE}" type="pres">
      <dgm:prSet presAssocID="{63260C2C-73BC-4D99-8168-BC72C01D8905}" presName="parentText" presStyleLbl="node1" presStyleIdx="4" presStyleCnt="9">
        <dgm:presLayoutVars>
          <dgm:chMax val="0"/>
          <dgm:bulletEnabled val="1"/>
        </dgm:presLayoutVars>
      </dgm:prSet>
      <dgm:spPr/>
    </dgm:pt>
    <dgm:pt modelId="{D22024FE-B0A0-4517-8535-BF6FEA7546FA}" type="pres">
      <dgm:prSet presAssocID="{0C28CCCA-D80E-4881-8136-D1E3649449DD}" presName="spacer" presStyleCnt="0"/>
      <dgm:spPr/>
    </dgm:pt>
    <dgm:pt modelId="{C7E44951-85B5-442A-BBCA-ED51A4D97332}" type="pres">
      <dgm:prSet presAssocID="{A497C8B1-0766-4A5C-A5C8-EBFB0E0A9EA9}" presName="parentText" presStyleLbl="node1" presStyleIdx="5" presStyleCnt="9" custLinFactNeighborX="-894" custLinFactNeighborY="61832">
        <dgm:presLayoutVars>
          <dgm:chMax val="0"/>
          <dgm:bulletEnabled val="1"/>
        </dgm:presLayoutVars>
      </dgm:prSet>
      <dgm:spPr/>
    </dgm:pt>
    <dgm:pt modelId="{6B60B850-05DA-4118-86BF-80F73168B326}" type="pres">
      <dgm:prSet presAssocID="{B30B823C-D914-4442-95D1-54767E51978B}" presName="spacer" presStyleCnt="0"/>
      <dgm:spPr/>
    </dgm:pt>
    <dgm:pt modelId="{5D53CFC1-4A42-40CF-9F8C-81A3DB21B28F}" type="pres">
      <dgm:prSet presAssocID="{B6CEBEBD-2FD4-401D-9359-77CDC7F41F72}" presName="parentText" presStyleLbl="node1" presStyleIdx="6" presStyleCnt="9">
        <dgm:presLayoutVars>
          <dgm:chMax val="0"/>
          <dgm:bulletEnabled val="1"/>
        </dgm:presLayoutVars>
      </dgm:prSet>
      <dgm:spPr/>
    </dgm:pt>
    <dgm:pt modelId="{BB87FF19-F67B-46B9-BB5D-815E1BD805D1}" type="pres">
      <dgm:prSet presAssocID="{0FB2BDDE-35C9-4D55-9938-509D3C7A6973}" presName="spacer" presStyleCnt="0"/>
      <dgm:spPr/>
    </dgm:pt>
    <dgm:pt modelId="{E57D04CF-2A11-4279-848B-435BEA3997FE}" type="pres">
      <dgm:prSet presAssocID="{BDA4DE90-DA7F-40F5-B86D-CA0F6ECC9B1B}" presName="parentText" presStyleLbl="node1" presStyleIdx="7" presStyleCnt="9">
        <dgm:presLayoutVars>
          <dgm:chMax val="0"/>
          <dgm:bulletEnabled val="1"/>
        </dgm:presLayoutVars>
      </dgm:prSet>
      <dgm:spPr/>
    </dgm:pt>
    <dgm:pt modelId="{D4EA9776-FD2C-48BA-9257-93D66274B2D7}" type="pres">
      <dgm:prSet presAssocID="{8766A1E7-14E4-4204-B45B-895B068517E2}" presName="spacer" presStyleCnt="0"/>
      <dgm:spPr/>
    </dgm:pt>
    <dgm:pt modelId="{8A8DAC94-25A1-40E0-AC3C-0B6B489A6552}" type="pres">
      <dgm:prSet presAssocID="{903A35FA-2390-4A27-ACA4-B5032E63A39A}" presName="parentText" presStyleLbl="node1" presStyleIdx="8" presStyleCnt="9">
        <dgm:presLayoutVars>
          <dgm:chMax val="0"/>
          <dgm:bulletEnabled val="1"/>
        </dgm:presLayoutVars>
      </dgm:prSet>
      <dgm:spPr/>
    </dgm:pt>
  </dgm:ptLst>
  <dgm:cxnLst>
    <dgm:cxn modelId="{40B5D41B-50E4-497A-B40A-2AA7689C1F77}" type="presOf" srcId="{5AF99246-A589-43BA-8DD9-451CCF824774}" destId="{2454FB7F-528E-47D8-90E2-86926C108FA8}" srcOrd="0" destOrd="0" presId="urn:microsoft.com/office/officeart/2005/8/layout/vList2"/>
    <dgm:cxn modelId="{66FEAA1C-09BE-43F3-94A4-E9A01BF45BDC}" type="presOf" srcId="{B6CEBEBD-2FD4-401D-9359-77CDC7F41F72}" destId="{5D53CFC1-4A42-40CF-9F8C-81A3DB21B28F}" srcOrd="0" destOrd="0" presId="urn:microsoft.com/office/officeart/2005/8/layout/vList2"/>
    <dgm:cxn modelId="{2DFF3423-A8C4-4CA8-B057-635BA20D7F53}" type="presOf" srcId="{A497C8B1-0766-4A5C-A5C8-EBFB0E0A9EA9}" destId="{C7E44951-85B5-442A-BBCA-ED51A4D97332}" srcOrd="0" destOrd="0" presId="urn:microsoft.com/office/officeart/2005/8/layout/vList2"/>
    <dgm:cxn modelId="{4E3AD22D-25DE-46CD-AED7-9D354C38AF68}" srcId="{9C1B13CB-1A74-4A17-A37D-8A827895CEDA}" destId="{5AF99246-A589-43BA-8DD9-451CCF824774}" srcOrd="0" destOrd="0" parTransId="{C22234EF-32CF-4A2F-A50A-0470B8274F33}" sibTransId="{EE78E6B3-4713-47E6-A411-97E7B3EB14DA}"/>
    <dgm:cxn modelId="{304CED40-6BE2-47CA-989F-D301D02E9034}" srcId="{9C1B13CB-1A74-4A17-A37D-8A827895CEDA}" destId="{BDA4DE90-DA7F-40F5-B86D-CA0F6ECC9B1B}" srcOrd="7" destOrd="0" parTransId="{D285F10B-3258-4043-8954-A34BB6F89695}" sibTransId="{8766A1E7-14E4-4204-B45B-895B068517E2}"/>
    <dgm:cxn modelId="{56DD4D69-4617-46E0-9D97-6C051ACDA5C4}" srcId="{9C1B13CB-1A74-4A17-A37D-8A827895CEDA}" destId="{B6CEBEBD-2FD4-401D-9359-77CDC7F41F72}" srcOrd="6" destOrd="0" parTransId="{3BB8EEF1-70A6-4D9A-9E81-97871A27D2FE}" sibTransId="{0FB2BDDE-35C9-4D55-9938-509D3C7A6973}"/>
    <dgm:cxn modelId="{428FD14C-D247-4CAA-87E7-D50C69E64113}" srcId="{9C1B13CB-1A74-4A17-A37D-8A827895CEDA}" destId="{528D8C3B-2B3F-4803-B552-38BDF32C7616}" srcOrd="2" destOrd="0" parTransId="{4A0725C1-A49C-4BD9-B67D-EABF36819D9D}" sibTransId="{3AD1391E-3C23-4541-AB42-4A070F89CD88}"/>
    <dgm:cxn modelId="{4DCF387B-3BD2-4089-B626-4CCC5040C85D}" type="presOf" srcId="{478C621A-58D6-4BD4-83E6-1F474659EAFC}" destId="{0E0B03C5-E45E-4D6A-8877-135778EC2F8E}" srcOrd="0" destOrd="0" presId="urn:microsoft.com/office/officeart/2005/8/layout/vList2"/>
    <dgm:cxn modelId="{9866A57C-7D3E-4E9C-B8F4-B6937B8B2D42}" srcId="{9C1B13CB-1A74-4A17-A37D-8A827895CEDA}" destId="{903A35FA-2390-4A27-ACA4-B5032E63A39A}" srcOrd="8" destOrd="0" parTransId="{019D4B03-A475-4D16-B352-BE343A7FAD44}" sibTransId="{6549FC2B-EE00-4502-9E9E-BC028BC6174C}"/>
    <dgm:cxn modelId="{DDE6BD84-BA10-41DD-B1DA-18B6678C0039}" type="presOf" srcId="{63260C2C-73BC-4D99-8168-BC72C01D8905}" destId="{E896C9A5-3884-44E4-AEF2-F4586B5796BE}" srcOrd="0" destOrd="0" presId="urn:microsoft.com/office/officeart/2005/8/layout/vList2"/>
    <dgm:cxn modelId="{78B5F984-0D5D-4D3A-9BD7-50516E39D9E9}" type="presOf" srcId="{9C1B13CB-1A74-4A17-A37D-8A827895CEDA}" destId="{56279F57-1E4B-48B5-8527-50E44EDE91ED}" srcOrd="0" destOrd="0" presId="urn:microsoft.com/office/officeart/2005/8/layout/vList2"/>
    <dgm:cxn modelId="{9B0FFC85-4ECD-490E-A3EB-615379CDDD59}" srcId="{9C1B13CB-1A74-4A17-A37D-8A827895CEDA}" destId="{63260C2C-73BC-4D99-8168-BC72C01D8905}" srcOrd="4" destOrd="0" parTransId="{9DC98011-F466-46B6-A3BA-17B7E6E5845E}" sibTransId="{0C28CCCA-D80E-4881-8136-D1E3649449DD}"/>
    <dgm:cxn modelId="{9FDD1E88-5A8A-4774-B679-C952F9E19680}" srcId="{9C1B13CB-1A74-4A17-A37D-8A827895CEDA}" destId="{478C621A-58D6-4BD4-83E6-1F474659EAFC}" srcOrd="3" destOrd="0" parTransId="{1D603542-CE99-44CF-991E-E2AFD0AD413E}" sibTransId="{76551C0E-A489-4922-B06D-4097CC18C37A}"/>
    <dgm:cxn modelId="{2D4A699C-D484-46EF-B982-7847D8309FFE}" srcId="{9C1B13CB-1A74-4A17-A37D-8A827895CEDA}" destId="{A497C8B1-0766-4A5C-A5C8-EBFB0E0A9EA9}" srcOrd="5" destOrd="0" parTransId="{9A6722CB-E36E-440F-9EE2-ED9D44A3651F}" sibTransId="{B30B823C-D914-4442-95D1-54767E51978B}"/>
    <dgm:cxn modelId="{3129FDAB-6133-4890-B9BA-CC315F538448}" srcId="{9C1B13CB-1A74-4A17-A37D-8A827895CEDA}" destId="{1E76591D-7F96-426B-BF42-04014608C478}" srcOrd="1" destOrd="0" parTransId="{2CFBD294-C1FA-42C4-9304-B0C2916CA752}" sibTransId="{120BB6C9-47D1-4637-9E1E-8CD75BB07793}"/>
    <dgm:cxn modelId="{B892FABB-8772-42A4-B91D-6736165B0B8A}" type="presOf" srcId="{BDA4DE90-DA7F-40F5-B86D-CA0F6ECC9B1B}" destId="{E57D04CF-2A11-4279-848B-435BEA3997FE}" srcOrd="0" destOrd="0" presId="urn:microsoft.com/office/officeart/2005/8/layout/vList2"/>
    <dgm:cxn modelId="{E90C92C9-14C4-4AAF-AB15-BA987D07A0D6}" type="presOf" srcId="{1E76591D-7F96-426B-BF42-04014608C478}" destId="{69244195-3214-4A1B-8E0D-B176C03505EE}" srcOrd="0" destOrd="0" presId="urn:microsoft.com/office/officeart/2005/8/layout/vList2"/>
    <dgm:cxn modelId="{3C8FA1D3-821A-40D8-8882-45B98F0D0813}" type="presOf" srcId="{528D8C3B-2B3F-4803-B552-38BDF32C7616}" destId="{FE27A0AB-B19E-4584-833E-59A8CD6CBFC3}" srcOrd="0" destOrd="0" presId="urn:microsoft.com/office/officeart/2005/8/layout/vList2"/>
    <dgm:cxn modelId="{D3F1CAFF-725C-45EA-8D2B-940707E401EF}" type="presOf" srcId="{903A35FA-2390-4A27-ACA4-B5032E63A39A}" destId="{8A8DAC94-25A1-40E0-AC3C-0B6B489A6552}" srcOrd="0" destOrd="0" presId="urn:microsoft.com/office/officeart/2005/8/layout/vList2"/>
    <dgm:cxn modelId="{38DA83A2-1770-4C46-AAA0-4437B8170147}" type="presParOf" srcId="{56279F57-1E4B-48B5-8527-50E44EDE91ED}" destId="{2454FB7F-528E-47D8-90E2-86926C108FA8}" srcOrd="0" destOrd="0" presId="urn:microsoft.com/office/officeart/2005/8/layout/vList2"/>
    <dgm:cxn modelId="{92F0B1A2-F759-49DA-9B5A-E31C4D5B0A0A}" type="presParOf" srcId="{56279F57-1E4B-48B5-8527-50E44EDE91ED}" destId="{5278D695-26FB-4762-83CE-F75DE922737A}" srcOrd="1" destOrd="0" presId="urn:microsoft.com/office/officeart/2005/8/layout/vList2"/>
    <dgm:cxn modelId="{61DB8FD1-8457-4123-8A63-1384BB57B0BB}" type="presParOf" srcId="{56279F57-1E4B-48B5-8527-50E44EDE91ED}" destId="{69244195-3214-4A1B-8E0D-B176C03505EE}" srcOrd="2" destOrd="0" presId="urn:microsoft.com/office/officeart/2005/8/layout/vList2"/>
    <dgm:cxn modelId="{4202F7D4-38F1-4404-B665-6717DD486F0B}" type="presParOf" srcId="{56279F57-1E4B-48B5-8527-50E44EDE91ED}" destId="{D7C17FFA-1277-4D92-8A48-E0726925266E}" srcOrd="3" destOrd="0" presId="urn:microsoft.com/office/officeart/2005/8/layout/vList2"/>
    <dgm:cxn modelId="{8F7266D4-ED7E-49EF-87D6-391E464CC845}" type="presParOf" srcId="{56279F57-1E4B-48B5-8527-50E44EDE91ED}" destId="{FE27A0AB-B19E-4584-833E-59A8CD6CBFC3}" srcOrd="4" destOrd="0" presId="urn:microsoft.com/office/officeart/2005/8/layout/vList2"/>
    <dgm:cxn modelId="{1C2CAF8F-DD49-48A9-A60A-6607080018AD}" type="presParOf" srcId="{56279F57-1E4B-48B5-8527-50E44EDE91ED}" destId="{F7E6D9A3-0A6D-4AF3-9E88-2033E3E671CF}" srcOrd="5" destOrd="0" presId="urn:microsoft.com/office/officeart/2005/8/layout/vList2"/>
    <dgm:cxn modelId="{E0B2B12C-4C55-49F4-90BC-8EDEEB2F9AD5}" type="presParOf" srcId="{56279F57-1E4B-48B5-8527-50E44EDE91ED}" destId="{0E0B03C5-E45E-4D6A-8877-135778EC2F8E}" srcOrd="6" destOrd="0" presId="urn:microsoft.com/office/officeart/2005/8/layout/vList2"/>
    <dgm:cxn modelId="{3E2799F8-8D62-40A8-9B72-C6364C01FE51}" type="presParOf" srcId="{56279F57-1E4B-48B5-8527-50E44EDE91ED}" destId="{8780C267-46EB-4518-8A30-A7DB1917A3AC}" srcOrd="7" destOrd="0" presId="urn:microsoft.com/office/officeart/2005/8/layout/vList2"/>
    <dgm:cxn modelId="{F995FD30-342B-43D5-AB27-263DA6B4309E}" type="presParOf" srcId="{56279F57-1E4B-48B5-8527-50E44EDE91ED}" destId="{E896C9A5-3884-44E4-AEF2-F4586B5796BE}" srcOrd="8" destOrd="0" presId="urn:microsoft.com/office/officeart/2005/8/layout/vList2"/>
    <dgm:cxn modelId="{C6EB725A-EC73-4AB1-9D0E-6F25C71E968A}" type="presParOf" srcId="{56279F57-1E4B-48B5-8527-50E44EDE91ED}" destId="{D22024FE-B0A0-4517-8535-BF6FEA7546FA}" srcOrd="9" destOrd="0" presId="urn:microsoft.com/office/officeart/2005/8/layout/vList2"/>
    <dgm:cxn modelId="{36A1203B-9018-4AE0-A913-86378E3C905F}" type="presParOf" srcId="{56279F57-1E4B-48B5-8527-50E44EDE91ED}" destId="{C7E44951-85B5-442A-BBCA-ED51A4D97332}" srcOrd="10" destOrd="0" presId="urn:microsoft.com/office/officeart/2005/8/layout/vList2"/>
    <dgm:cxn modelId="{56553C76-2E45-410A-BF9D-A2E3F079CF48}" type="presParOf" srcId="{56279F57-1E4B-48B5-8527-50E44EDE91ED}" destId="{6B60B850-05DA-4118-86BF-80F73168B326}" srcOrd="11" destOrd="0" presId="urn:microsoft.com/office/officeart/2005/8/layout/vList2"/>
    <dgm:cxn modelId="{2D849FA8-B872-4CF8-BFA2-403EC601A5EE}" type="presParOf" srcId="{56279F57-1E4B-48B5-8527-50E44EDE91ED}" destId="{5D53CFC1-4A42-40CF-9F8C-81A3DB21B28F}" srcOrd="12" destOrd="0" presId="urn:microsoft.com/office/officeart/2005/8/layout/vList2"/>
    <dgm:cxn modelId="{7D1E73EB-C1AB-4034-AB16-78DD332B326C}" type="presParOf" srcId="{56279F57-1E4B-48B5-8527-50E44EDE91ED}" destId="{BB87FF19-F67B-46B9-BB5D-815E1BD805D1}" srcOrd="13" destOrd="0" presId="urn:microsoft.com/office/officeart/2005/8/layout/vList2"/>
    <dgm:cxn modelId="{A428FF87-57E7-4553-AC32-D0F65798A05E}" type="presParOf" srcId="{56279F57-1E4B-48B5-8527-50E44EDE91ED}" destId="{E57D04CF-2A11-4279-848B-435BEA3997FE}" srcOrd="14" destOrd="0" presId="urn:microsoft.com/office/officeart/2005/8/layout/vList2"/>
    <dgm:cxn modelId="{666290BF-41A6-4420-A1A7-D3BBF20A8188}" type="presParOf" srcId="{56279F57-1E4B-48B5-8527-50E44EDE91ED}" destId="{D4EA9776-FD2C-48BA-9257-93D66274B2D7}" srcOrd="15" destOrd="0" presId="urn:microsoft.com/office/officeart/2005/8/layout/vList2"/>
    <dgm:cxn modelId="{D2239CDB-2303-410A-B74C-4AAC4FA29B49}" type="presParOf" srcId="{56279F57-1E4B-48B5-8527-50E44EDE91ED}" destId="{8A8DAC94-25A1-40E0-AC3C-0B6B489A6552}"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986B4B-DF04-4A35-9046-57B94EE5E5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562749-A65D-46BE-BEA1-31F092B7B06F}">
      <dgm:prSet custT="1"/>
      <dgm:spPr/>
      <dgm:t>
        <a:bodyPr/>
        <a:lstStyle/>
        <a:p>
          <a:r>
            <a:rPr lang="en-US" sz="1400" b="1" dirty="0"/>
            <a:t>In Year 9 students will be offered 2 option choices to study in Year 10</a:t>
          </a:r>
        </a:p>
      </dgm:t>
    </dgm:pt>
    <dgm:pt modelId="{CBA56949-A3F4-4756-90FF-9A67FF7C1348}" type="parTrans" cxnId="{67B818C2-84C1-4EC4-8F4A-AF500BE81305}">
      <dgm:prSet/>
      <dgm:spPr/>
      <dgm:t>
        <a:bodyPr/>
        <a:lstStyle/>
        <a:p>
          <a:endParaRPr lang="en-US"/>
        </a:p>
      </dgm:t>
    </dgm:pt>
    <dgm:pt modelId="{3F9B6B8E-BCF1-47BA-BD6A-DA05A86555DA}" type="sibTrans" cxnId="{67B818C2-84C1-4EC4-8F4A-AF500BE81305}">
      <dgm:prSet/>
      <dgm:spPr/>
      <dgm:t>
        <a:bodyPr/>
        <a:lstStyle/>
        <a:p>
          <a:endParaRPr lang="en-US"/>
        </a:p>
      </dgm:t>
    </dgm:pt>
    <dgm:pt modelId="{4289CD16-0BA6-4547-B1DE-E182778EEB9B}">
      <dgm:prSet/>
      <dgm:spPr/>
      <dgm:t>
        <a:bodyPr/>
        <a:lstStyle/>
        <a:p>
          <a:r>
            <a:rPr lang="en-US" b="1" dirty="0"/>
            <a:t>Options include</a:t>
          </a:r>
          <a:r>
            <a:rPr lang="en-US" dirty="0"/>
            <a:t>: - Art, Photography, Design Technology, Drama, Food &amp; Nutrition, Music, Physical Education &amp; Health&amp; Social Care</a:t>
          </a:r>
        </a:p>
      </dgm:t>
    </dgm:pt>
    <dgm:pt modelId="{5D3F745F-EB5D-4C9A-8F3A-16983ECDC048}" type="parTrans" cxnId="{B729D44C-5F46-437F-A664-20FA8634C1A1}">
      <dgm:prSet/>
      <dgm:spPr/>
      <dgm:t>
        <a:bodyPr/>
        <a:lstStyle/>
        <a:p>
          <a:endParaRPr lang="en-US"/>
        </a:p>
      </dgm:t>
    </dgm:pt>
    <dgm:pt modelId="{5376D6A7-2339-4603-8DFD-E1AAE81161A2}" type="sibTrans" cxnId="{B729D44C-5F46-437F-A664-20FA8634C1A1}">
      <dgm:prSet/>
      <dgm:spPr/>
      <dgm:t>
        <a:bodyPr/>
        <a:lstStyle/>
        <a:p>
          <a:endParaRPr lang="en-US"/>
        </a:p>
      </dgm:t>
    </dgm:pt>
    <dgm:pt modelId="{A1D14EF4-7C2D-4478-B203-FA948D9E3FEA}">
      <dgm:prSet/>
      <dgm:spPr/>
      <dgm:t>
        <a:bodyPr/>
        <a:lstStyle/>
        <a:p>
          <a:r>
            <a:rPr lang="en-US" b="1" dirty="0"/>
            <a:t>Other options are: </a:t>
          </a:r>
          <a:r>
            <a:rPr lang="en-US" dirty="0"/>
            <a:t>- Computer Science, Geography, History, Economics &amp; Media    </a:t>
          </a:r>
        </a:p>
      </dgm:t>
    </dgm:pt>
    <dgm:pt modelId="{D638823D-43DD-48BC-8A12-4B63D04C5287}" type="parTrans" cxnId="{670A5AAE-6848-481F-B6D0-A338EE0FB05D}">
      <dgm:prSet/>
      <dgm:spPr/>
      <dgm:t>
        <a:bodyPr/>
        <a:lstStyle/>
        <a:p>
          <a:endParaRPr lang="en-US"/>
        </a:p>
      </dgm:t>
    </dgm:pt>
    <dgm:pt modelId="{966F8B57-4FA5-4A50-A9A2-767B43355C1D}" type="sibTrans" cxnId="{670A5AAE-6848-481F-B6D0-A338EE0FB05D}">
      <dgm:prSet/>
      <dgm:spPr/>
      <dgm:t>
        <a:bodyPr/>
        <a:lstStyle/>
        <a:p>
          <a:endParaRPr lang="en-US"/>
        </a:p>
      </dgm:t>
    </dgm:pt>
    <dgm:pt modelId="{3F8ECFE6-C79D-44A4-A118-E10B2484AAD5}">
      <dgm:prSet/>
      <dgm:spPr/>
      <dgm:t>
        <a:bodyPr/>
        <a:lstStyle/>
        <a:p>
          <a:r>
            <a:rPr lang="en-US" dirty="0"/>
            <a:t>Students need to study these subjects if they want to continue studying them after Rushey Mead at college: - </a:t>
          </a:r>
          <a:r>
            <a:rPr lang="en-US" b="1" dirty="0"/>
            <a:t>Art, Design, Photography, PE, Food, Drama, Dance, Music</a:t>
          </a:r>
        </a:p>
      </dgm:t>
    </dgm:pt>
    <dgm:pt modelId="{17DF2244-9850-474A-996D-8763D0C0E9A4}" type="parTrans" cxnId="{A26E6FB6-B754-44DB-ABF4-6EF4D65DD8BE}">
      <dgm:prSet/>
      <dgm:spPr/>
      <dgm:t>
        <a:bodyPr/>
        <a:lstStyle/>
        <a:p>
          <a:endParaRPr lang="en-US"/>
        </a:p>
      </dgm:t>
    </dgm:pt>
    <dgm:pt modelId="{EA35183E-5864-4AF0-816B-F960FCAEE46A}" type="sibTrans" cxnId="{A26E6FB6-B754-44DB-ABF4-6EF4D65DD8BE}">
      <dgm:prSet/>
      <dgm:spPr/>
      <dgm:t>
        <a:bodyPr/>
        <a:lstStyle/>
        <a:p>
          <a:endParaRPr lang="en-US"/>
        </a:p>
      </dgm:t>
    </dgm:pt>
    <dgm:pt modelId="{BF0D7873-9525-4E53-BFFD-9E400586F52C}">
      <dgm:prSet/>
      <dgm:spPr/>
      <dgm:t>
        <a:bodyPr/>
        <a:lstStyle/>
        <a:p>
          <a:r>
            <a:rPr lang="en-US" dirty="0"/>
            <a:t>Students do not need to have studied these subjects at Rushey Mead if they want to study them at college: - </a:t>
          </a:r>
          <a:r>
            <a:rPr lang="en-US" b="1" dirty="0"/>
            <a:t>Computer Science, Economics, Media, Health &amp; Social Care</a:t>
          </a:r>
        </a:p>
      </dgm:t>
    </dgm:pt>
    <dgm:pt modelId="{708E2C56-824B-4399-86E5-E409B4290A02}" type="parTrans" cxnId="{28EEF836-7F2B-4305-A60A-33E3F1CEF8C8}">
      <dgm:prSet/>
      <dgm:spPr/>
      <dgm:t>
        <a:bodyPr/>
        <a:lstStyle/>
        <a:p>
          <a:endParaRPr lang="en-US"/>
        </a:p>
      </dgm:t>
    </dgm:pt>
    <dgm:pt modelId="{21DBD641-E90E-4F45-9DD1-900A22A5EAD1}" type="sibTrans" cxnId="{28EEF836-7F2B-4305-A60A-33E3F1CEF8C8}">
      <dgm:prSet/>
      <dgm:spPr/>
      <dgm:t>
        <a:bodyPr/>
        <a:lstStyle/>
        <a:p>
          <a:endParaRPr lang="en-US"/>
        </a:p>
      </dgm:t>
    </dgm:pt>
    <dgm:pt modelId="{559E31BE-18CF-475A-B847-E95A7FD1431F}">
      <dgm:prSet/>
      <dgm:spPr/>
      <dgm:t>
        <a:bodyPr/>
        <a:lstStyle/>
        <a:p>
          <a:r>
            <a:rPr lang="en-GB" dirty="0"/>
            <a:t>Students considering  the academic route of A levels at college will be guided towards studying either History or Geography.</a:t>
          </a:r>
        </a:p>
      </dgm:t>
    </dgm:pt>
    <dgm:pt modelId="{3417C502-9AAD-4D10-9CE7-969E44FEAD4B}" type="parTrans" cxnId="{83D93603-A06D-4FFF-8A88-222CC8550B61}">
      <dgm:prSet/>
      <dgm:spPr/>
    </dgm:pt>
    <dgm:pt modelId="{227BAEF2-C212-492C-8F29-49BC8EC49A1D}" type="sibTrans" cxnId="{83D93603-A06D-4FFF-8A88-222CC8550B61}">
      <dgm:prSet/>
      <dgm:spPr/>
    </dgm:pt>
    <dgm:pt modelId="{B6F57DED-26BF-4D91-A8C1-0361D354FC71}" type="pres">
      <dgm:prSet presAssocID="{92986B4B-DF04-4A35-9046-57B94EE5E5C2}" presName="linear" presStyleCnt="0">
        <dgm:presLayoutVars>
          <dgm:animLvl val="lvl"/>
          <dgm:resizeHandles val="exact"/>
        </dgm:presLayoutVars>
      </dgm:prSet>
      <dgm:spPr/>
    </dgm:pt>
    <dgm:pt modelId="{03F8FD59-8B23-438C-8256-5BFB4DE30D5D}" type="pres">
      <dgm:prSet presAssocID="{E8562749-A65D-46BE-BEA1-31F092B7B06F}" presName="parentText" presStyleLbl="node1" presStyleIdx="0" presStyleCnt="6" custScaleY="92431">
        <dgm:presLayoutVars>
          <dgm:chMax val="0"/>
          <dgm:bulletEnabled val="1"/>
        </dgm:presLayoutVars>
      </dgm:prSet>
      <dgm:spPr/>
    </dgm:pt>
    <dgm:pt modelId="{26B1BDB4-8B19-4527-9EC6-378A04DB049C}" type="pres">
      <dgm:prSet presAssocID="{3F9B6B8E-BCF1-47BA-BD6A-DA05A86555DA}" presName="spacer" presStyleCnt="0"/>
      <dgm:spPr/>
    </dgm:pt>
    <dgm:pt modelId="{D999C5D7-9F09-41D3-9BF0-22B57EE878E4}" type="pres">
      <dgm:prSet presAssocID="{559E31BE-18CF-475A-B847-E95A7FD1431F}" presName="parentText" presStyleLbl="node1" presStyleIdx="1" presStyleCnt="6">
        <dgm:presLayoutVars>
          <dgm:chMax val="0"/>
          <dgm:bulletEnabled val="1"/>
        </dgm:presLayoutVars>
      </dgm:prSet>
      <dgm:spPr/>
    </dgm:pt>
    <dgm:pt modelId="{F01712FD-5F27-46F3-AE11-F453883A7651}" type="pres">
      <dgm:prSet presAssocID="{227BAEF2-C212-492C-8F29-49BC8EC49A1D}" presName="spacer" presStyleCnt="0"/>
      <dgm:spPr/>
    </dgm:pt>
    <dgm:pt modelId="{EC6A1FF0-3E8E-4D94-8F92-19EF7D091C0E}" type="pres">
      <dgm:prSet presAssocID="{4289CD16-0BA6-4547-B1DE-E182778EEB9B}" presName="parentText" presStyleLbl="node1" presStyleIdx="2" presStyleCnt="6" custScaleY="161459">
        <dgm:presLayoutVars>
          <dgm:chMax val="0"/>
          <dgm:bulletEnabled val="1"/>
        </dgm:presLayoutVars>
      </dgm:prSet>
      <dgm:spPr/>
    </dgm:pt>
    <dgm:pt modelId="{C64C59C0-5906-4884-ABA0-F05462DD4E8B}" type="pres">
      <dgm:prSet presAssocID="{5376D6A7-2339-4603-8DFD-E1AAE81161A2}" presName="spacer" presStyleCnt="0"/>
      <dgm:spPr/>
    </dgm:pt>
    <dgm:pt modelId="{70B6DB12-838A-4992-94BA-CEF745913523}" type="pres">
      <dgm:prSet presAssocID="{A1D14EF4-7C2D-4478-B203-FA948D9E3FEA}" presName="parentText" presStyleLbl="node1" presStyleIdx="3" presStyleCnt="6" custScaleY="147374">
        <dgm:presLayoutVars>
          <dgm:chMax val="0"/>
          <dgm:bulletEnabled val="1"/>
        </dgm:presLayoutVars>
      </dgm:prSet>
      <dgm:spPr/>
    </dgm:pt>
    <dgm:pt modelId="{87395646-3E9C-40D2-98A1-513CB41912FE}" type="pres">
      <dgm:prSet presAssocID="{966F8B57-4FA5-4A50-A9A2-767B43355C1D}" presName="spacer" presStyleCnt="0"/>
      <dgm:spPr/>
    </dgm:pt>
    <dgm:pt modelId="{6792C06E-812E-4A88-B8B8-C57A28DD2284}" type="pres">
      <dgm:prSet presAssocID="{3F8ECFE6-C79D-44A4-A118-E10B2484AAD5}" presName="parentText" presStyleLbl="node1" presStyleIdx="4" presStyleCnt="6" custScaleY="206179">
        <dgm:presLayoutVars>
          <dgm:chMax val="0"/>
          <dgm:bulletEnabled val="1"/>
        </dgm:presLayoutVars>
      </dgm:prSet>
      <dgm:spPr/>
    </dgm:pt>
    <dgm:pt modelId="{DCBEDB97-6E12-4B8A-922E-7714C59C38EB}" type="pres">
      <dgm:prSet presAssocID="{EA35183E-5864-4AF0-816B-F960FCAEE46A}" presName="spacer" presStyleCnt="0"/>
      <dgm:spPr/>
    </dgm:pt>
    <dgm:pt modelId="{6151B8F4-DF3B-4344-AB17-649E231EF1D3}" type="pres">
      <dgm:prSet presAssocID="{BF0D7873-9525-4E53-BFFD-9E400586F52C}" presName="parentText" presStyleLbl="node1" presStyleIdx="5" presStyleCnt="6" custScaleY="203653">
        <dgm:presLayoutVars>
          <dgm:chMax val="0"/>
          <dgm:bulletEnabled val="1"/>
        </dgm:presLayoutVars>
      </dgm:prSet>
      <dgm:spPr/>
    </dgm:pt>
  </dgm:ptLst>
  <dgm:cxnLst>
    <dgm:cxn modelId="{83D93603-A06D-4FFF-8A88-222CC8550B61}" srcId="{92986B4B-DF04-4A35-9046-57B94EE5E5C2}" destId="{559E31BE-18CF-475A-B847-E95A7FD1431F}" srcOrd="1" destOrd="0" parTransId="{3417C502-9AAD-4D10-9CE7-969E44FEAD4B}" sibTransId="{227BAEF2-C212-492C-8F29-49BC8EC49A1D}"/>
    <dgm:cxn modelId="{EEE61D08-E2F7-4269-9451-F025C660D957}" type="presOf" srcId="{BF0D7873-9525-4E53-BFFD-9E400586F52C}" destId="{6151B8F4-DF3B-4344-AB17-649E231EF1D3}" srcOrd="0" destOrd="0" presId="urn:microsoft.com/office/officeart/2005/8/layout/vList2"/>
    <dgm:cxn modelId="{28EEF836-7F2B-4305-A60A-33E3F1CEF8C8}" srcId="{92986B4B-DF04-4A35-9046-57B94EE5E5C2}" destId="{BF0D7873-9525-4E53-BFFD-9E400586F52C}" srcOrd="5" destOrd="0" parTransId="{708E2C56-824B-4399-86E5-E409B4290A02}" sibTransId="{21DBD641-E90E-4F45-9DD1-900A22A5EAD1}"/>
    <dgm:cxn modelId="{40CAA85E-6327-46C2-88F5-9AF6AA463F41}" type="presOf" srcId="{E8562749-A65D-46BE-BEA1-31F092B7B06F}" destId="{03F8FD59-8B23-438C-8256-5BFB4DE30D5D}" srcOrd="0" destOrd="0" presId="urn:microsoft.com/office/officeart/2005/8/layout/vList2"/>
    <dgm:cxn modelId="{885D2645-10C4-49F6-962D-B2EB905B6B59}" type="presOf" srcId="{559E31BE-18CF-475A-B847-E95A7FD1431F}" destId="{D999C5D7-9F09-41D3-9BF0-22B57EE878E4}" srcOrd="0" destOrd="0" presId="urn:microsoft.com/office/officeart/2005/8/layout/vList2"/>
    <dgm:cxn modelId="{54A8BC48-83AE-4A88-A7DE-E123DA30DB16}" type="presOf" srcId="{3F8ECFE6-C79D-44A4-A118-E10B2484AAD5}" destId="{6792C06E-812E-4A88-B8B8-C57A28DD2284}" srcOrd="0" destOrd="0" presId="urn:microsoft.com/office/officeart/2005/8/layout/vList2"/>
    <dgm:cxn modelId="{B729D44C-5F46-437F-A664-20FA8634C1A1}" srcId="{92986B4B-DF04-4A35-9046-57B94EE5E5C2}" destId="{4289CD16-0BA6-4547-B1DE-E182778EEB9B}" srcOrd="2" destOrd="0" parTransId="{5D3F745F-EB5D-4C9A-8F3A-16983ECDC048}" sibTransId="{5376D6A7-2339-4603-8DFD-E1AAE81161A2}"/>
    <dgm:cxn modelId="{D2288C96-4865-4549-A21E-9820F1A8B6EC}" type="presOf" srcId="{4289CD16-0BA6-4547-B1DE-E182778EEB9B}" destId="{EC6A1FF0-3E8E-4D94-8F92-19EF7D091C0E}" srcOrd="0" destOrd="0" presId="urn:microsoft.com/office/officeart/2005/8/layout/vList2"/>
    <dgm:cxn modelId="{131FFDAD-947D-40D5-B7D0-4DD76EEDF8BD}" type="presOf" srcId="{A1D14EF4-7C2D-4478-B203-FA948D9E3FEA}" destId="{70B6DB12-838A-4992-94BA-CEF745913523}" srcOrd="0" destOrd="0" presId="urn:microsoft.com/office/officeart/2005/8/layout/vList2"/>
    <dgm:cxn modelId="{670A5AAE-6848-481F-B6D0-A338EE0FB05D}" srcId="{92986B4B-DF04-4A35-9046-57B94EE5E5C2}" destId="{A1D14EF4-7C2D-4478-B203-FA948D9E3FEA}" srcOrd="3" destOrd="0" parTransId="{D638823D-43DD-48BC-8A12-4B63D04C5287}" sibTransId="{966F8B57-4FA5-4A50-A9A2-767B43355C1D}"/>
    <dgm:cxn modelId="{A26E6FB6-B754-44DB-ABF4-6EF4D65DD8BE}" srcId="{92986B4B-DF04-4A35-9046-57B94EE5E5C2}" destId="{3F8ECFE6-C79D-44A4-A118-E10B2484AAD5}" srcOrd="4" destOrd="0" parTransId="{17DF2244-9850-474A-996D-8763D0C0E9A4}" sibTransId="{EA35183E-5864-4AF0-816B-F960FCAEE46A}"/>
    <dgm:cxn modelId="{67B818C2-84C1-4EC4-8F4A-AF500BE81305}" srcId="{92986B4B-DF04-4A35-9046-57B94EE5E5C2}" destId="{E8562749-A65D-46BE-BEA1-31F092B7B06F}" srcOrd="0" destOrd="0" parTransId="{CBA56949-A3F4-4756-90FF-9A67FF7C1348}" sibTransId="{3F9B6B8E-BCF1-47BA-BD6A-DA05A86555DA}"/>
    <dgm:cxn modelId="{489697CA-A8AE-4E6A-B35D-DEE425B4686C}" type="presOf" srcId="{92986B4B-DF04-4A35-9046-57B94EE5E5C2}" destId="{B6F57DED-26BF-4D91-A8C1-0361D354FC71}" srcOrd="0" destOrd="0" presId="urn:microsoft.com/office/officeart/2005/8/layout/vList2"/>
    <dgm:cxn modelId="{F6D846BB-C4B3-46C4-8561-4204B3C1968A}" type="presParOf" srcId="{B6F57DED-26BF-4D91-A8C1-0361D354FC71}" destId="{03F8FD59-8B23-438C-8256-5BFB4DE30D5D}" srcOrd="0" destOrd="0" presId="urn:microsoft.com/office/officeart/2005/8/layout/vList2"/>
    <dgm:cxn modelId="{47084B4B-BF2A-462D-AAD1-5ECB5A6E8481}" type="presParOf" srcId="{B6F57DED-26BF-4D91-A8C1-0361D354FC71}" destId="{26B1BDB4-8B19-4527-9EC6-378A04DB049C}" srcOrd="1" destOrd="0" presId="urn:microsoft.com/office/officeart/2005/8/layout/vList2"/>
    <dgm:cxn modelId="{1CC63B81-1443-445F-8124-CEE898C593ED}" type="presParOf" srcId="{B6F57DED-26BF-4D91-A8C1-0361D354FC71}" destId="{D999C5D7-9F09-41D3-9BF0-22B57EE878E4}" srcOrd="2" destOrd="0" presId="urn:microsoft.com/office/officeart/2005/8/layout/vList2"/>
    <dgm:cxn modelId="{89127CCF-AF24-4E18-ACE0-D5AB38820838}" type="presParOf" srcId="{B6F57DED-26BF-4D91-A8C1-0361D354FC71}" destId="{F01712FD-5F27-46F3-AE11-F453883A7651}" srcOrd="3" destOrd="0" presId="urn:microsoft.com/office/officeart/2005/8/layout/vList2"/>
    <dgm:cxn modelId="{6B6E879D-F620-484B-841B-1407A5F9A839}" type="presParOf" srcId="{B6F57DED-26BF-4D91-A8C1-0361D354FC71}" destId="{EC6A1FF0-3E8E-4D94-8F92-19EF7D091C0E}" srcOrd="4" destOrd="0" presId="urn:microsoft.com/office/officeart/2005/8/layout/vList2"/>
    <dgm:cxn modelId="{2204AFCD-6DB5-4A95-B72C-F8F88BE5AB26}" type="presParOf" srcId="{B6F57DED-26BF-4D91-A8C1-0361D354FC71}" destId="{C64C59C0-5906-4884-ABA0-F05462DD4E8B}" srcOrd="5" destOrd="0" presId="urn:microsoft.com/office/officeart/2005/8/layout/vList2"/>
    <dgm:cxn modelId="{EB396D47-D772-4455-93DB-C2ECE229DB75}" type="presParOf" srcId="{B6F57DED-26BF-4D91-A8C1-0361D354FC71}" destId="{70B6DB12-838A-4992-94BA-CEF745913523}" srcOrd="6" destOrd="0" presId="urn:microsoft.com/office/officeart/2005/8/layout/vList2"/>
    <dgm:cxn modelId="{30375C68-D7C1-4BCA-A778-6FB6359D256C}" type="presParOf" srcId="{B6F57DED-26BF-4D91-A8C1-0361D354FC71}" destId="{87395646-3E9C-40D2-98A1-513CB41912FE}" srcOrd="7" destOrd="0" presId="urn:microsoft.com/office/officeart/2005/8/layout/vList2"/>
    <dgm:cxn modelId="{0B9E8C55-81DB-4D7C-9BDC-7B185C20F7B2}" type="presParOf" srcId="{B6F57DED-26BF-4D91-A8C1-0361D354FC71}" destId="{6792C06E-812E-4A88-B8B8-C57A28DD2284}" srcOrd="8" destOrd="0" presId="urn:microsoft.com/office/officeart/2005/8/layout/vList2"/>
    <dgm:cxn modelId="{582AD596-5AE6-449B-9FAC-7816013446A8}" type="presParOf" srcId="{B6F57DED-26BF-4D91-A8C1-0361D354FC71}" destId="{DCBEDB97-6E12-4B8A-922E-7714C59C38EB}" srcOrd="9" destOrd="0" presId="urn:microsoft.com/office/officeart/2005/8/layout/vList2"/>
    <dgm:cxn modelId="{00F6FC24-4E85-4EEA-A927-E641D622D9AE}" type="presParOf" srcId="{B6F57DED-26BF-4D91-A8C1-0361D354FC71}" destId="{6151B8F4-DF3B-4344-AB17-649E231EF1D3}"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6C5A2B-6E77-4C5D-8D8B-1B8FFDAFA6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A8AF58-9479-4EC6-AF40-341806B0E529}">
      <dgm:prSet/>
      <dgm:spPr/>
      <dgm: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History</a:t>
          </a:r>
          <a:r>
            <a:rPr lang="en-GB" dirty="0">
              <a:effectLst/>
              <a:latin typeface="Calibri" panose="020F0502020204030204" pitchFamily="34" charset="0"/>
              <a:ea typeface="Calibri" panose="020F0502020204030204" pitchFamily="34" charset="0"/>
              <a:cs typeface="Times New Roman" panose="02020603050405020304" pitchFamily="18" charset="0"/>
            </a:rPr>
            <a:t> is a challenging subject that requires a good memory for dates and issues, and an analytical mind. You learn to question the reliability of sources, which makes it good for developing critical thinking skills that will be essential once you get to university. We all live in a volatile, dynamic, and interconnected world. Knowledge of the past is essential in understanding and trying to make sense of what's happening now. GCSE History helps us to do both, through studying key events and individuals from the past and the ways in which they have shaped our present. </a:t>
          </a:r>
          <a:endParaRPr lang="en-US" dirty="0"/>
        </a:p>
      </dgm:t>
    </dgm:pt>
    <dgm:pt modelId="{95C8F0C2-A8BF-460E-8710-00015A3D3DF9}" type="parTrans" cxnId="{981F3124-E994-4E0A-8B01-4A7BC45D3017}">
      <dgm:prSet/>
      <dgm:spPr/>
      <dgm:t>
        <a:bodyPr/>
        <a:lstStyle/>
        <a:p>
          <a:endParaRPr lang="en-US"/>
        </a:p>
      </dgm:t>
    </dgm:pt>
    <dgm:pt modelId="{C9D7FB1D-02BC-4F73-9146-04DB66B126CE}" type="sibTrans" cxnId="{981F3124-E994-4E0A-8B01-4A7BC45D3017}">
      <dgm:prSet/>
      <dgm:spPr/>
      <dgm:t>
        <a:bodyPr/>
        <a:lstStyle/>
        <a:p>
          <a:endParaRPr lang="en-US"/>
        </a:p>
      </dgm:t>
    </dgm:pt>
    <dgm:pt modelId="{4FB1FC4C-E402-4506-80C9-6C9A3B215D0F}">
      <dgm:prSet/>
      <dgm:spPr/>
      <dgm:t>
        <a:bodyPr/>
        <a:lstStyle/>
        <a:p>
          <a:r>
            <a:rPr lang="en-US" dirty="0"/>
            <a:t>Every student studies the equivalent of 7 or 8 GCSEs at Rushey Mead BEFORE they add their options. They already study a wide range of subjects which will enable them to study A levels at college if they achieve the grades required.</a:t>
          </a:r>
        </a:p>
      </dgm:t>
    </dgm:pt>
    <dgm:pt modelId="{3280BBC9-EC87-4C09-8ECA-D5AE886D0A5C}" type="sibTrans" cxnId="{7A8BA9FE-CF72-45E0-8FAA-AF6E63174662}">
      <dgm:prSet/>
      <dgm:spPr/>
      <dgm:t>
        <a:bodyPr/>
        <a:lstStyle/>
        <a:p>
          <a:endParaRPr lang="en-US"/>
        </a:p>
      </dgm:t>
    </dgm:pt>
    <dgm:pt modelId="{940D55EF-2629-4FFC-9059-AE3B88D79D6F}" type="parTrans" cxnId="{7A8BA9FE-CF72-45E0-8FAA-AF6E63174662}">
      <dgm:prSet/>
      <dgm:spPr/>
      <dgm:t>
        <a:bodyPr/>
        <a:lstStyle/>
        <a:p>
          <a:endParaRPr lang="en-US"/>
        </a:p>
      </dgm:t>
    </dgm:pt>
    <dgm:pt modelId="{3C1D516F-EC69-4329-B200-5CA2B36E2EFB}">
      <dgm:prSet/>
      <dgm:spPr/>
      <dgm:t>
        <a:bodyPr/>
        <a:lstStyle/>
        <a:p>
          <a:pPr>
            <a:buFont typeface="Symbol" panose="05050102010706020507" pitchFamily="18" charset="2"/>
            <a:buChar char=""/>
          </a:pPr>
          <a:r>
            <a:rPr lang="en-GB" b="1">
              <a:effectLst/>
              <a:latin typeface="Calibri" panose="020F0502020204030204" pitchFamily="34" charset="0"/>
              <a:ea typeface="Calibri" panose="020F0502020204030204" pitchFamily="34" charset="0"/>
              <a:cs typeface="Times New Roman" panose="02020603050405020304" pitchFamily="18" charset="0"/>
            </a:rPr>
            <a:t>Geography</a:t>
          </a:r>
          <a:r>
            <a:rPr lang="en-GB">
              <a:effectLst/>
              <a:latin typeface="Calibri" panose="020F0502020204030204" pitchFamily="34" charset="0"/>
              <a:ea typeface="Calibri" panose="020F0502020204030204" pitchFamily="34" charset="0"/>
              <a:cs typeface="Times New Roman" panose="02020603050405020304" pitchFamily="18" charset="0"/>
            </a:rPr>
            <a:t> is the study of the shape and features of the Earth's surface, including countries, vegetation, climates, how humans use the world's resources and the environmental impact that humans have on these resources. This is a subject gaining more importance and momentum due to the issues arising from climate change and our need to protect our environment. Geography provides students with the knowledge and transferable skills that will reward them personally and assist their personal development.</a:t>
          </a:r>
        </a:p>
      </dgm:t>
    </dgm:pt>
    <dgm:pt modelId="{2FCD4E14-DF0B-4097-9B71-1EFBA8E3F6FF}" type="parTrans" cxnId="{3EF3B7BF-BB3A-4E5B-921F-985CF7BD0D56}">
      <dgm:prSet/>
      <dgm:spPr/>
      <dgm:t>
        <a:bodyPr/>
        <a:lstStyle/>
        <a:p>
          <a:endParaRPr lang="en-GB"/>
        </a:p>
      </dgm:t>
    </dgm:pt>
    <dgm:pt modelId="{B72ABC69-9ED7-465B-98D0-7760C27C0E7E}" type="sibTrans" cxnId="{3EF3B7BF-BB3A-4E5B-921F-985CF7BD0D56}">
      <dgm:prSet/>
      <dgm:spPr/>
      <dgm:t>
        <a:bodyPr/>
        <a:lstStyle/>
        <a:p>
          <a:endParaRPr lang="en-GB"/>
        </a:p>
      </dgm:t>
    </dgm:pt>
    <dgm:pt modelId="{C9043285-78F0-4D1F-9670-730F35EDB478}" type="pres">
      <dgm:prSet presAssocID="{826C5A2B-6E77-4C5D-8D8B-1B8FFDAFA654}" presName="linear" presStyleCnt="0">
        <dgm:presLayoutVars>
          <dgm:animLvl val="lvl"/>
          <dgm:resizeHandles val="exact"/>
        </dgm:presLayoutVars>
      </dgm:prSet>
      <dgm:spPr/>
    </dgm:pt>
    <dgm:pt modelId="{125B3222-2BE0-4398-BE69-C092DAD59514}" type="pres">
      <dgm:prSet presAssocID="{4FB1FC4C-E402-4506-80C9-6C9A3B215D0F}" presName="parentText" presStyleLbl="node1" presStyleIdx="0" presStyleCnt="3">
        <dgm:presLayoutVars>
          <dgm:chMax val="0"/>
          <dgm:bulletEnabled val="1"/>
        </dgm:presLayoutVars>
      </dgm:prSet>
      <dgm:spPr/>
    </dgm:pt>
    <dgm:pt modelId="{47CDF9E4-4F24-4FC0-9ED6-D2D15891A1F8}" type="pres">
      <dgm:prSet presAssocID="{3280BBC9-EC87-4C09-8ECA-D5AE886D0A5C}" presName="spacer" presStyleCnt="0"/>
      <dgm:spPr/>
    </dgm:pt>
    <dgm:pt modelId="{A5357E64-0ED2-4103-A39B-D04FB5C7BE8B}" type="pres">
      <dgm:prSet presAssocID="{2DA8AF58-9479-4EC6-AF40-341806B0E529}" presName="parentText" presStyleLbl="node1" presStyleIdx="1" presStyleCnt="3">
        <dgm:presLayoutVars>
          <dgm:chMax val="0"/>
          <dgm:bulletEnabled val="1"/>
        </dgm:presLayoutVars>
      </dgm:prSet>
      <dgm:spPr/>
    </dgm:pt>
    <dgm:pt modelId="{E19915B2-323D-401D-A600-CE8450CCA270}" type="pres">
      <dgm:prSet presAssocID="{C9D7FB1D-02BC-4F73-9146-04DB66B126CE}" presName="spacer" presStyleCnt="0"/>
      <dgm:spPr/>
    </dgm:pt>
    <dgm:pt modelId="{1C2C3AF0-B706-484B-9D9C-0F408D9581D4}" type="pres">
      <dgm:prSet presAssocID="{3C1D516F-EC69-4329-B200-5CA2B36E2EFB}" presName="parentText" presStyleLbl="node1" presStyleIdx="2" presStyleCnt="3">
        <dgm:presLayoutVars>
          <dgm:chMax val="0"/>
          <dgm:bulletEnabled val="1"/>
        </dgm:presLayoutVars>
      </dgm:prSet>
      <dgm:spPr/>
    </dgm:pt>
  </dgm:ptLst>
  <dgm:cxnLst>
    <dgm:cxn modelId="{981F3124-E994-4E0A-8B01-4A7BC45D3017}" srcId="{826C5A2B-6E77-4C5D-8D8B-1B8FFDAFA654}" destId="{2DA8AF58-9479-4EC6-AF40-341806B0E529}" srcOrd="1" destOrd="0" parTransId="{95C8F0C2-A8BF-460E-8710-00015A3D3DF9}" sibTransId="{C9D7FB1D-02BC-4F73-9146-04DB66B126CE}"/>
    <dgm:cxn modelId="{70E02342-4346-4731-B38A-685988343069}" type="presOf" srcId="{3C1D516F-EC69-4329-B200-5CA2B36E2EFB}" destId="{1C2C3AF0-B706-484B-9D9C-0F408D9581D4}" srcOrd="0" destOrd="0" presId="urn:microsoft.com/office/officeart/2005/8/layout/vList2"/>
    <dgm:cxn modelId="{1C8D7F45-556A-47CA-A8AA-6726E605DBB3}" type="presOf" srcId="{826C5A2B-6E77-4C5D-8D8B-1B8FFDAFA654}" destId="{C9043285-78F0-4D1F-9670-730F35EDB478}" srcOrd="0" destOrd="0" presId="urn:microsoft.com/office/officeart/2005/8/layout/vList2"/>
    <dgm:cxn modelId="{593B3EBF-7856-4937-B9EA-808627DB5A92}" type="presOf" srcId="{2DA8AF58-9479-4EC6-AF40-341806B0E529}" destId="{A5357E64-0ED2-4103-A39B-D04FB5C7BE8B}" srcOrd="0" destOrd="0" presId="urn:microsoft.com/office/officeart/2005/8/layout/vList2"/>
    <dgm:cxn modelId="{3EF3B7BF-BB3A-4E5B-921F-985CF7BD0D56}" srcId="{826C5A2B-6E77-4C5D-8D8B-1B8FFDAFA654}" destId="{3C1D516F-EC69-4329-B200-5CA2B36E2EFB}" srcOrd="2" destOrd="0" parTransId="{2FCD4E14-DF0B-4097-9B71-1EFBA8E3F6FF}" sibTransId="{B72ABC69-9ED7-465B-98D0-7760C27C0E7E}"/>
    <dgm:cxn modelId="{0AF580E2-311A-4391-AFB0-EEF9F833142B}" type="presOf" srcId="{4FB1FC4C-E402-4506-80C9-6C9A3B215D0F}" destId="{125B3222-2BE0-4398-BE69-C092DAD59514}" srcOrd="0" destOrd="0" presId="urn:microsoft.com/office/officeart/2005/8/layout/vList2"/>
    <dgm:cxn modelId="{7A8BA9FE-CF72-45E0-8FAA-AF6E63174662}" srcId="{826C5A2B-6E77-4C5D-8D8B-1B8FFDAFA654}" destId="{4FB1FC4C-E402-4506-80C9-6C9A3B215D0F}" srcOrd="0" destOrd="0" parTransId="{940D55EF-2629-4FFC-9059-AE3B88D79D6F}" sibTransId="{3280BBC9-EC87-4C09-8ECA-D5AE886D0A5C}"/>
    <dgm:cxn modelId="{77B31FFD-31C1-4BBF-93EA-1348659F337B}" type="presParOf" srcId="{C9043285-78F0-4D1F-9670-730F35EDB478}" destId="{125B3222-2BE0-4398-BE69-C092DAD59514}" srcOrd="0" destOrd="0" presId="urn:microsoft.com/office/officeart/2005/8/layout/vList2"/>
    <dgm:cxn modelId="{DC7C45C7-7227-4D4D-BF0F-630A172BAE51}" type="presParOf" srcId="{C9043285-78F0-4D1F-9670-730F35EDB478}" destId="{47CDF9E4-4F24-4FC0-9ED6-D2D15891A1F8}" srcOrd="1" destOrd="0" presId="urn:microsoft.com/office/officeart/2005/8/layout/vList2"/>
    <dgm:cxn modelId="{B2AA0361-9DD6-4092-AFD1-116D2E442216}" type="presParOf" srcId="{C9043285-78F0-4D1F-9670-730F35EDB478}" destId="{A5357E64-0ED2-4103-A39B-D04FB5C7BE8B}" srcOrd="2" destOrd="0" presId="urn:microsoft.com/office/officeart/2005/8/layout/vList2"/>
    <dgm:cxn modelId="{56D73122-AD4A-417E-8F93-F7EE091C9BB4}" type="presParOf" srcId="{C9043285-78F0-4D1F-9670-730F35EDB478}" destId="{E19915B2-323D-401D-A600-CE8450CCA270}" srcOrd="3" destOrd="0" presId="urn:microsoft.com/office/officeart/2005/8/layout/vList2"/>
    <dgm:cxn modelId="{CEA607E6-DA58-43C5-AE07-81EDCFB4555F}" type="presParOf" srcId="{C9043285-78F0-4D1F-9670-730F35EDB478}" destId="{1C2C3AF0-B706-484B-9D9C-0F408D9581D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986B4B-DF04-4A35-9046-57B94EE5E5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562749-A65D-46BE-BEA1-31F092B7B06F}">
      <dgm:prSet/>
      <dgm:spPr/>
      <dgm:t>
        <a:bodyPr/>
        <a:lstStyle/>
        <a:p>
          <a:r>
            <a:rPr lang="en-GB" b="1" dirty="0"/>
            <a:t>Maths &amp; English GCSEs</a:t>
          </a:r>
          <a:endParaRPr lang="en-US" dirty="0"/>
        </a:p>
      </dgm:t>
    </dgm:pt>
    <dgm:pt modelId="{CBA56949-A3F4-4756-90FF-9A67FF7C1348}" type="parTrans" cxnId="{67B818C2-84C1-4EC4-8F4A-AF500BE81305}">
      <dgm:prSet/>
      <dgm:spPr/>
      <dgm:t>
        <a:bodyPr/>
        <a:lstStyle/>
        <a:p>
          <a:endParaRPr lang="en-US"/>
        </a:p>
      </dgm:t>
    </dgm:pt>
    <dgm:pt modelId="{3F9B6B8E-BCF1-47BA-BD6A-DA05A86555DA}" type="sibTrans" cxnId="{67B818C2-84C1-4EC4-8F4A-AF500BE81305}">
      <dgm:prSet/>
      <dgm:spPr/>
      <dgm:t>
        <a:bodyPr/>
        <a:lstStyle/>
        <a:p>
          <a:endParaRPr lang="en-US"/>
        </a:p>
      </dgm:t>
    </dgm:pt>
    <dgm:pt modelId="{CEBAFB7B-F1E2-4350-B0F8-F62ECED056BA}">
      <dgm:prSet/>
      <dgm:spPr/>
      <dgm:t>
        <a:bodyPr/>
        <a:lstStyle/>
        <a:p>
          <a:r>
            <a:rPr lang="en-GB" b="1" dirty="0"/>
            <a:t>Attendance matters – aim for 90% plus - evidence shows that the students with the highest attendance at school achieve the best GCSE and A level results </a:t>
          </a:r>
          <a:endParaRPr lang="en-US" b="1" dirty="0"/>
        </a:p>
      </dgm:t>
    </dgm:pt>
    <dgm:pt modelId="{79CDBCDA-513E-46DE-ACAE-FB67A3D60890}" type="parTrans" cxnId="{2A0BBB1B-3212-49F8-921D-B2DE5AB2B95F}">
      <dgm:prSet/>
      <dgm:spPr/>
      <dgm:t>
        <a:bodyPr/>
        <a:lstStyle/>
        <a:p>
          <a:endParaRPr lang="en-US"/>
        </a:p>
      </dgm:t>
    </dgm:pt>
    <dgm:pt modelId="{1E610BB1-A226-4147-B185-A4184EF62237}" type="sibTrans" cxnId="{2A0BBB1B-3212-49F8-921D-B2DE5AB2B95F}">
      <dgm:prSet/>
      <dgm:spPr/>
      <dgm:t>
        <a:bodyPr/>
        <a:lstStyle/>
        <a:p>
          <a:endParaRPr lang="en-US"/>
        </a:p>
      </dgm:t>
    </dgm:pt>
    <dgm:pt modelId="{B352C05A-2942-4525-B6C8-7F0A9EEB8661}">
      <dgm:prSet/>
      <dgm:spPr/>
      <dgm:t>
        <a:bodyPr/>
        <a:lstStyle/>
        <a:p>
          <a:r>
            <a:rPr lang="en-GB" b="1" dirty="0"/>
            <a:t>Punctuality</a:t>
          </a:r>
          <a:r>
            <a:rPr lang="en-GB" dirty="0"/>
            <a:t> – on time, every time to school and lessons – not only is it disruptive to tutor time and lessons if your child arrives late but it interrupts your child’s learning</a:t>
          </a:r>
          <a:endParaRPr lang="en-US" dirty="0"/>
        </a:p>
      </dgm:t>
    </dgm:pt>
    <dgm:pt modelId="{2B042FD8-AF34-4E88-8F88-CA49A5AAC791}" type="parTrans" cxnId="{3D6BD4FA-3A7E-459A-914E-61F8B5DE5F5C}">
      <dgm:prSet/>
      <dgm:spPr/>
      <dgm:t>
        <a:bodyPr/>
        <a:lstStyle/>
        <a:p>
          <a:endParaRPr lang="en-US"/>
        </a:p>
      </dgm:t>
    </dgm:pt>
    <dgm:pt modelId="{747FC239-C9C6-476E-A944-691536EB7E95}" type="sibTrans" cxnId="{3D6BD4FA-3A7E-459A-914E-61F8B5DE5F5C}">
      <dgm:prSet/>
      <dgm:spPr/>
      <dgm:t>
        <a:bodyPr/>
        <a:lstStyle/>
        <a:p>
          <a:endParaRPr lang="en-US"/>
        </a:p>
      </dgm:t>
    </dgm:pt>
    <dgm:pt modelId="{4289CD16-0BA6-4547-B1DE-E182778EEB9B}">
      <dgm:prSet/>
      <dgm:spPr/>
      <dgm:t>
        <a:bodyPr/>
        <a:lstStyle/>
        <a:p>
          <a:r>
            <a:rPr lang="en-GB" b="1" dirty="0"/>
            <a:t>Homework – This is important as it helps embed a student’s learning  </a:t>
          </a:r>
          <a:endParaRPr lang="en-US" b="1" dirty="0"/>
        </a:p>
      </dgm:t>
    </dgm:pt>
    <dgm:pt modelId="{5D3F745F-EB5D-4C9A-8F3A-16983ECDC048}" type="parTrans" cxnId="{B729D44C-5F46-437F-A664-20FA8634C1A1}">
      <dgm:prSet/>
      <dgm:spPr/>
      <dgm:t>
        <a:bodyPr/>
        <a:lstStyle/>
        <a:p>
          <a:endParaRPr lang="en-US"/>
        </a:p>
      </dgm:t>
    </dgm:pt>
    <dgm:pt modelId="{5376D6A7-2339-4603-8DFD-E1AAE81161A2}" type="sibTrans" cxnId="{B729D44C-5F46-437F-A664-20FA8634C1A1}">
      <dgm:prSet/>
      <dgm:spPr/>
      <dgm:t>
        <a:bodyPr/>
        <a:lstStyle/>
        <a:p>
          <a:endParaRPr lang="en-US"/>
        </a:p>
      </dgm:t>
    </dgm:pt>
    <dgm:pt modelId="{A1D14EF4-7C2D-4478-B203-FA948D9E3FEA}">
      <dgm:prSet/>
      <dgm:spPr/>
      <dgm:t>
        <a:bodyPr/>
        <a:lstStyle/>
        <a:p>
          <a:r>
            <a:rPr lang="en-GB" b="1" dirty="0"/>
            <a:t>Behaviour in lessons</a:t>
          </a:r>
          <a:endParaRPr lang="en-US" b="1" dirty="0"/>
        </a:p>
      </dgm:t>
    </dgm:pt>
    <dgm:pt modelId="{D638823D-43DD-48BC-8A12-4B63D04C5287}" type="parTrans" cxnId="{670A5AAE-6848-481F-B6D0-A338EE0FB05D}">
      <dgm:prSet/>
      <dgm:spPr/>
      <dgm:t>
        <a:bodyPr/>
        <a:lstStyle/>
        <a:p>
          <a:endParaRPr lang="en-US"/>
        </a:p>
      </dgm:t>
    </dgm:pt>
    <dgm:pt modelId="{966F8B57-4FA5-4A50-A9A2-767B43355C1D}" type="sibTrans" cxnId="{670A5AAE-6848-481F-B6D0-A338EE0FB05D}">
      <dgm:prSet/>
      <dgm:spPr/>
      <dgm:t>
        <a:bodyPr/>
        <a:lstStyle/>
        <a:p>
          <a:endParaRPr lang="en-US"/>
        </a:p>
      </dgm:t>
    </dgm:pt>
    <dgm:pt modelId="{3F8ECFE6-C79D-44A4-A118-E10B2484AAD5}">
      <dgm:prSet/>
      <dgm:spPr/>
      <dgm:t>
        <a:bodyPr/>
        <a:lstStyle/>
        <a:p>
          <a:r>
            <a:rPr lang="en-US" b="1" dirty="0"/>
            <a:t>Work/Life Balance – Encourage your child to have activities outside of their studies – after school clubs are available at Rushey Mead </a:t>
          </a:r>
        </a:p>
      </dgm:t>
    </dgm:pt>
    <dgm:pt modelId="{17DF2244-9850-474A-996D-8763D0C0E9A4}" type="parTrans" cxnId="{A26E6FB6-B754-44DB-ABF4-6EF4D65DD8BE}">
      <dgm:prSet/>
      <dgm:spPr/>
      <dgm:t>
        <a:bodyPr/>
        <a:lstStyle/>
        <a:p>
          <a:endParaRPr lang="en-US"/>
        </a:p>
      </dgm:t>
    </dgm:pt>
    <dgm:pt modelId="{EA35183E-5864-4AF0-816B-F960FCAEE46A}" type="sibTrans" cxnId="{A26E6FB6-B754-44DB-ABF4-6EF4D65DD8BE}">
      <dgm:prSet/>
      <dgm:spPr/>
      <dgm:t>
        <a:bodyPr/>
        <a:lstStyle/>
        <a:p>
          <a:endParaRPr lang="en-US"/>
        </a:p>
      </dgm:t>
    </dgm:pt>
    <dgm:pt modelId="{BF0D7873-9525-4E53-BFFD-9E400586F52C}">
      <dgm:prSet/>
      <dgm:spPr/>
      <dgm:t>
        <a:bodyPr/>
        <a:lstStyle/>
        <a:p>
          <a:r>
            <a:rPr lang="en-US" dirty="0"/>
            <a:t>Talk to your child about their schoolwork so that you can support them if they become worried about it</a:t>
          </a:r>
        </a:p>
      </dgm:t>
    </dgm:pt>
    <dgm:pt modelId="{708E2C56-824B-4399-86E5-E409B4290A02}" type="parTrans" cxnId="{28EEF836-7F2B-4305-A60A-33E3F1CEF8C8}">
      <dgm:prSet/>
      <dgm:spPr/>
      <dgm:t>
        <a:bodyPr/>
        <a:lstStyle/>
        <a:p>
          <a:endParaRPr lang="en-US"/>
        </a:p>
      </dgm:t>
    </dgm:pt>
    <dgm:pt modelId="{21DBD641-E90E-4F45-9DD1-900A22A5EAD1}" type="sibTrans" cxnId="{28EEF836-7F2B-4305-A60A-33E3F1CEF8C8}">
      <dgm:prSet/>
      <dgm:spPr/>
      <dgm:t>
        <a:bodyPr/>
        <a:lstStyle/>
        <a:p>
          <a:endParaRPr lang="en-US"/>
        </a:p>
      </dgm:t>
    </dgm:pt>
    <dgm:pt modelId="{B6F57DED-26BF-4D91-A8C1-0361D354FC71}" type="pres">
      <dgm:prSet presAssocID="{92986B4B-DF04-4A35-9046-57B94EE5E5C2}" presName="linear" presStyleCnt="0">
        <dgm:presLayoutVars>
          <dgm:animLvl val="lvl"/>
          <dgm:resizeHandles val="exact"/>
        </dgm:presLayoutVars>
      </dgm:prSet>
      <dgm:spPr/>
    </dgm:pt>
    <dgm:pt modelId="{03F8FD59-8B23-438C-8256-5BFB4DE30D5D}" type="pres">
      <dgm:prSet presAssocID="{E8562749-A65D-46BE-BEA1-31F092B7B06F}" presName="parentText" presStyleLbl="node1" presStyleIdx="0" presStyleCnt="7">
        <dgm:presLayoutVars>
          <dgm:chMax val="0"/>
          <dgm:bulletEnabled val="1"/>
        </dgm:presLayoutVars>
      </dgm:prSet>
      <dgm:spPr/>
    </dgm:pt>
    <dgm:pt modelId="{26B1BDB4-8B19-4527-9EC6-378A04DB049C}" type="pres">
      <dgm:prSet presAssocID="{3F9B6B8E-BCF1-47BA-BD6A-DA05A86555DA}" presName="spacer" presStyleCnt="0"/>
      <dgm:spPr/>
    </dgm:pt>
    <dgm:pt modelId="{41277069-ACA6-451E-A044-2CAE87A12436}" type="pres">
      <dgm:prSet presAssocID="{CEBAFB7B-F1E2-4350-B0F8-F62ECED056BA}" presName="parentText" presStyleLbl="node1" presStyleIdx="1" presStyleCnt="7">
        <dgm:presLayoutVars>
          <dgm:chMax val="0"/>
          <dgm:bulletEnabled val="1"/>
        </dgm:presLayoutVars>
      </dgm:prSet>
      <dgm:spPr/>
    </dgm:pt>
    <dgm:pt modelId="{2E96C658-9531-4A59-9353-DEB24AA15EF1}" type="pres">
      <dgm:prSet presAssocID="{1E610BB1-A226-4147-B185-A4184EF62237}" presName="spacer" presStyleCnt="0"/>
      <dgm:spPr/>
    </dgm:pt>
    <dgm:pt modelId="{51DFF780-2C8B-4D92-9C12-4AF2F3FC263A}" type="pres">
      <dgm:prSet presAssocID="{B352C05A-2942-4525-B6C8-7F0A9EEB8661}" presName="parentText" presStyleLbl="node1" presStyleIdx="2" presStyleCnt="7">
        <dgm:presLayoutVars>
          <dgm:chMax val="0"/>
          <dgm:bulletEnabled val="1"/>
        </dgm:presLayoutVars>
      </dgm:prSet>
      <dgm:spPr/>
    </dgm:pt>
    <dgm:pt modelId="{221B0DCF-0E5D-49B6-BE7D-3A9B2F0BCC8C}" type="pres">
      <dgm:prSet presAssocID="{747FC239-C9C6-476E-A944-691536EB7E95}" presName="spacer" presStyleCnt="0"/>
      <dgm:spPr/>
    </dgm:pt>
    <dgm:pt modelId="{EC6A1FF0-3E8E-4D94-8F92-19EF7D091C0E}" type="pres">
      <dgm:prSet presAssocID="{4289CD16-0BA6-4547-B1DE-E182778EEB9B}" presName="parentText" presStyleLbl="node1" presStyleIdx="3" presStyleCnt="7">
        <dgm:presLayoutVars>
          <dgm:chMax val="0"/>
          <dgm:bulletEnabled val="1"/>
        </dgm:presLayoutVars>
      </dgm:prSet>
      <dgm:spPr/>
    </dgm:pt>
    <dgm:pt modelId="{C64C59C0-5906-4884-ABA0-F05462DD4E8B}" type="pres">
      <dgm:prSet presAssocID="{5376D6A7-2339-4603-8DFD-E1AAE81161A2}" presName="spacer" presStyleCnt="0"/>
      <dgm:spPr/>
    </dgm:pt>
    <dgm:pt modelId="{70B6DB12-838A-4992-94BA-CEF745913523}" type="pres">
      <dgm:prSet presAssocID="{A1D14EF4-7C2D-4478-B203-FA948D9E3FEA}" presName="parentText" presStyleLbl="node1" presStyleIdx="4" presStyleCnt="7">
        <dgm:presLayoutVars>
          <dgm:chMax val="0"/>
          <dgm:bulletEnabled val="1"/>
        </dgm:presLayoutVars>
      </dgm:prSet>
      <dgm:spPr/>
    </dgm:pt>
    <dgm:pt modelId="{87395646-3E9C-40D2-98A1-513CB41912FE}" type="pres">
      <dgm:prSet presAssocID="{966F8B57-4FA5-4A50-A9A2-767B43355C1D}" presName="spacer" presStyleCnt="0"/>
      <dgm:spPr/>
    </dgm:pt>
    <dgm:pt modelId="{6792C06E-812E-4A88-B8B8-C57A28DD2284}" type="pres">
      <dgm:prSet presAssocID="{3F8ECFE6-C79D-44A4-A118-E10B2484AAD5}" presName="parentText" presStyleLbl="node1" presStyleIdx="5" presStyleCnt="7">
        <dgm:presLayoutVars>
          <dgm:chMax val="0"/>
          <dgm:bulletEnabled val="1"/>
        </dgm:presLayoutVars>
      </dgm:prSet>
      <dgm:spPr/>
    </dgm:pt>
    <dgm:pt modelId="{DCBEDB97-6E12-4B8A-922E-7714C59C38EB}" type="pres">
      <dgm:prSet presAssocID="{EA35183E-5864-4AF0-816B-F960FCAEE46A}" presName="spacer" presStyleCnt="0"/>
      <dgm:spPr/>
    </dgm:pt>
    <dgm:pt modelId="{6151B8F4-DF3B-4344-AB17-649E231EF1D3}" type="pres">
      <dgm:prSet presAssocID="{BF0D7873-9525-4E53-BFFD-9E400586F52C}" presName="parentText" presStyleLbl="node1" presStyleIdx="6" presStyleCnt="7">
        <dgm:presLayoutVars>
          <dgm:chMax val="0"/>
          <dgm:bulletEnabled val="1"/>
        </dgm:presLayoutVars>
      </dgm:prSet>
      <dgm:spPr/>
    </dgm:pt>
  </dgm:ptLst>
  <dgm:cxnLst>
    <dgm:cxn modelId="{EEE61D08-E2F7-4269-9451-F025C660D957}" type="presOf" srcId="{BF0D7873-9525-4E53-BFFD-9E400586F52C}" destId="{6151B8F4-DF3B-4344-AB17-649E231EF1D3}" srcOrd="0" destOrd="0" presId="urn:microsoft.com/office/officeart/2005/8/layout/vList2"/>
    <dgm:cxn modelId="{2A0BBB1B-3212-49F8-921D-B2DE5AB2B95F}" srcId="{92986B4B-DF04-4A35-9046-57B94EE5E5C2}" destId="{CEBAFB7B-F1E2-4350-B0F8-F62ECED056BA}" srcOrd="1" destOrd="0" parTransId="{79CDBCDA-513E-46DE-ACAE-FB67A3D60890}" sibTransId="{1E610BB1-A226-4147-B185-A4184EF62237}"/>
    <dgm:cxn modelId="{28EEF836-7F2B-4305-A60A-33E3F1CEF8C8}" srcId="{92986B4B-DF04-4A35-9046-57B94EE5E5C2}" destId="{BF0D7873-9525-4E53-BFFD-9E400586F52C}" srcOrd="6" destOrd="0" parTransId="{708E2C56-824B-4399-86E5-E409B4290A02}" sibTransId="{21DBD641-E90E-4F45-9DD1-900A22A5EAD1}"/>
    <dgm:cxn modelId="{40CAA85E-6327-46C2-88F5-9AF6AA463F41}" type="presOf" srcId="{E8562749-A65D-46BE-BEA1-31F092B7B06F}" destId="{03F8FD59-8B23-438C-8256-5BFB4DE30D5D}" srcOrd="0" destOrd="0" presId="urn:microsoft.com/office/officeart/2005/8/layout/vList2"/>
    <dgm:cxn modelId="{54A8BC48-83AE-4A88-A7DE-E123DA30DB16}" type="presOf" srcId="{3F8ECFE6-C79D-44A4-A118-E10B2484AAD5}" destId="{6792C06E-812E-4A88-B8B8-C57A28DD2284}" srcOrd="0" destOrd="0" presId="urn:microsoft.com/office/officeart/2005/8/layout/vList2"/>
    <dgm:cxn modelId="{B729D44C-5F46-437F-A664-20FA8634C1A1}" srcId="{92986B4B-DF04-4A35-9046-57B94EE5E5C2}" destId="{4289CD16-0BA6-4547-B1DE-E182778EEB9B}" srcOrd="3" destOrd="0" parTransId="{5D3F745F-EB5D-4C9A-8F3A-16983ECDC048}" sibTransId="{5376D6A7-2339-4603-8DFD-E1AAE81161A2}"/>
    <dgm:cxn modelId="{27D65B73-391F-44EE-A825-CFC8A68FC184}" type="presOf" srcId="{B352C05A-2942-4525-B6C8-7F0A9EEB8661}" destId="{51DFF780-2C8B-4D92-9C12-4AF2F3FC263A}" srcOrd="0" destOrd="0" presId="urn:microsoft.com/office/officeart/2005/8/layout/vList2"/>
    <dgm:cxn modelId="{D2288C96-4865-4549-A21E-9820F1A8B6EC}" type="presOf" srcId="{4289CD16-0BA6-4547-B1DE-E182778EEB9B}" destId="{EC6A1FF0-3E8E-4D94-8F92-19EF7D091C0E}" srcOrd="0" destOrd="0" presId="urn:microsoft.com/office/officeart/2005/8/layout/vList2"/>
    <dgm:cxn modelId="{131FFDAD-947D-40D5-B7D0-4DD76EEDF8BD}" type="presOf" srcId="{A1D14EF4-7C2D-4478-B203-FA948D9E3FEA}" destId="{70B6DB12-838A-4992-94BA-CEF745913523}" srcOrd="0" destOrd="0" presId="urn:microsoft.com/office/officeart/2005/8/layout/vList2"/>
    <dgm:cxn modelId="{670A5AAE-6848-481F-B6D0-A338EE0FB05D}" srcId="{92986B4B-DF04-4A35-9046-57B94EE5E5C2}" destId="{A1D14EF4-7C2D-4478-B203-FA948D9E3FEA}" srcOrd="4" destOrd="0" parTransId="{D638823D-43DD-48BC-8A12-4B63D04C5287}" sibTransId="{966F8B57-4FA5-4A50-A9A2-767B43355C1D}"/>
    <dgm:cxn modelId="{A26E6FB6-B754-44DB-ABF4-6EF4D65DD8BE}" srcId="{92986B4B-DF04-4A35-9046-57B94EE5E5C2}" destId="{3F8ECFE6-C79D-44A4-A118-E10B2484AAD5}" srcOrd="5" destOrd="0" parTransId="{17DF2244-9850-474A-996D-8763D0C0E9A4}" sibTransId="{EA35183E-5864-4AF0-816B-F960FCAEE46A}"/>
    <dgm:cxn modelId="{67B818C2-84C1-4EC4-8F4A-AF500BE81305}" srcId="{92986B4B-DF04-4A35-9046-57B94EE5E5C2}" destId="{E8562749-A65D-46BE-BEA1-31F092B7B06F}" srcOrd="0" destOrd="0" parTransId="{CBA56949-A3F4-4756-90FF-9A67FF7C1348}" sibTransId="{3F9B6B8E-BCF1-47BA-BD6A-DA05A86555DA}"/>
    <dgm:cxn modelId="{489697CA-A8AE-4E6A-B35D-DEE425B4686C}" type="presOf" srcId="{92986B4B-DF04-4A35-9046-57B94EE5E5C2}" destId="{B6F57DED-26BF-4D91-A8C1-0361D354FC71}" srcOrd="0" destOrd="0" presId="urn:microsoft.com/office/officeart/2005/8/layout/vList2"/>
    <dgm:cxn modelId="{C5ABABE4-AFF0-4D98-9368-B1EACFFA21B4}" type="presOf" srcId="{CEBAFB7B-F1E2-4350-B0F8-F62ECED056BA}" destId="{41277069-ACA6-451E-A044-2CAE87A12436}" srcOrd="0" destOrd="0" presId="urn:microsoft.com/office/officeart/2005/8/layout/vList2"/>
    <dgm:cxn modelId="{3D6BD4FA-3A7E-459A-914E-61F8B5DE5F5C}" srcId="{92986B4B-DF04-4A35-9046-57B94EE5E5C2}" destId="{B352C05A-2942-4525-B6C8-7F0A9EEB8661}" srcOrd="2" destOrd="0" parTransId="{2B042FD8-AF34-4E88-8F88-CA49A5AAC791}" sibTransId="{747FC239-C9C6-476E-A944-691536EB7E95}"/>
    <dgm:cxn modelId="{F6D846BB-C4B3-46C4-8561-4204B3C1968A}" type="presParOf" srcId="{B6F57DED-26BF-4D91-A8C1-0361D354FC71}" destId="{03F8FD59-8B23-438C-8256-5BFB4DE30D5D}" srcOrd="0" destOrd="0" presId="urn:microsoft.com/office/officeart/2005/8/layout/vList2"/>
    <dgm:cxn modelId="{47084B4B-BF2A-462D-AAD1-5ECB5A6E8481}" type="presParOf" srcId="{B6F57DED-26BF-4D91-A8C1-0361D354FC71}" destId="{26B1BDB4-8B19-4527-9EC6-378A04DB049C}" srcOrd="1" destOrd="0" presId="urn:microsoft.com/office/officeart/2005/8/layout/vList2"/>
    <dgm:cxn modelId="{645F5ADE-52DB-4CA5-8A79-635C055997E7}" type="presParOf" srcId="{B6F57DED-26BF-4D91-A8C1-0361D354FC71}" destId="{41277069-ACA6-451E-A044-2CAE87A12436}" srcOrd="2" destOrd="0" presId="urn:microsoft.com/office/officeart/2005/8/layout/vList2"/>
    <dgm:cxn modelId="{E92A4D46-E86C-4F95-B3B3-1E00AAAC63BE}" type="presParOf" srcId="{B6F57DED-26BF-4D91-A8C1-0361D354FC71}" destId="{2E96C658-9531-4A59-9353-DEB24AA15EF1}" srcOrd="3" destOrd="0" presId="urn:microsoft.com/office/officeart/2005/8/layout/vList2"/>
    <dgm:cxn modelId="{74A023FB-190B-4626-BAE2-5D08B6385B16}" type="presParOf" srcId="{B6F57DED-26BF-4D91-A8C1-0361D354FC71}" destId="{51DFF780-2C8B-4D92-9C12-4AF2F3FC263A}" srcOrd="4" destOrd="0" presId="urn:microsoft.com/office/officeart/2005/8/layout/vList2"/>
    <dgm:cxn modelId="{1FE4790F-F9A7-40B6-AD8F-73ABBF259D2F}" type="presParOf" srcId="{B6F57DED-26BF-4D91-A8C1-0361D354FC71}" destId="{221B0DCF-0E5D-49B6-BE7D-3A9B2F0BCC8C}" srcOrd="5" destOrd="0" presId="urn:microsoft.com/office/officeart/2005/8/layout/vList2"/>
    <dgm:cxn modelId="{6B6E879D-F620-484B-841B-1407A5F9A839}" type="presParOf" srcId="{B6F57DED-26BF-4D91-A8C1-0361D354FC71}" destId="{EC6A1FF0-3E8E-4D94-8F92-19EF7D091C0E}" srcOrd="6" destOrd="0" presId="urn:microsoft.com/office/officeart/2005/8/layout/vList2"/>
    <dgm:cxn modelId="{2204AFCD-6DB5-4A95-B72C-F8F88BE5AB26}" type="presParOf" srcId="{B6F57DED-26BF-4D91-A8C1-0361D354FC71}" destId="{C64C59C0-5906-4884-ABA0-F05462DD4E8B}" srcOrd="7" destOrd="0" presId="urn:microsoft.com/office/officeart/2005/8/layout/vList2"/>
    <dgm:cxn modelId="{EB396D47-D772-4455-93DB-C2ECE229DB75}" type="presParOf" srcId="{B6F57DED-26BF-4D91-A8C1-0361D354FC71}" destId="{70B6DB12-838A-4992-94BA-CEF745913523}" srcOrd="8" destOrd="0" presId="urn:microsoft.com/office/officeart/2005/8/layout/vList2"/>
    <dgm:cxn modelId="{30375C68-D7C1-4BCA-A778-6FB6359D256C}" type="presParOf" srcId="{B6F57DED-26BF-4D91-A8C1-0361D354FC71}" destId="{87395646-3E9C-40D2-98A1-513CB41912FE}" srcOrd="9" destOrd="0" presId="urn:microsoft.com/office/officeart/2005/8/layout/vList2"/>
    <dgm:cxn modelId="{0B9E8C55-81DB-4D7C-9BDC-7B185C20F7B2}" type="presParOf" srcId="{B6F57DED-26BF-4D91-A8C1-0361D354FC71}" destId="{6792C06E-812E-4A88-B8B8-C57A28DD2284}" srcOrd="10" destOrd="0" presId="urn:microsoft.com/office/officeart/2005/8/layout/vList2"/>
    <dgm:cxn modelId="{582AD596-5AE6-449B-9FAC-7816013446A8}" type="presParOf" srcId="{B6F57DED-26BF-4D91-A8C1-0361D354FC71}" destId="{DCBEDB97-6E12-4B8A-922E-7714C59C38EB}" srcOrd="11" destOrd="0" presId="urn:microsoft.com/office/officeart/2005/8/layout/vList2"/>
    <dgm:cxn modelId="{00F6FC24-4E85-4EEA-A927-E641D622D9AE}" type="presParOf" srcId="{B6F57DED-26BF-4D91-A8C1-0361D354FC71}" destId="{6151B8F4-DF3B-4344-AB17-649E231EF1D3}"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B461B1-1AE8-4473-9EC6-BEBBC7EB375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1074757-F8AF-4203-8891-235805D0A61D}">
      <dgm:prSet custT="1"/>
      <dgm:spPr/>
      <dgm:t>
        <a:bodyPr/>
        <a:lstStyle/>
        <a:p>
          <a:pPr>
            <a:lnSpc>
              <a:spcPct val="100000"/>
            </a:lnSpc>
          </a:pPr>
          <a:r>
            <a:rPr lang="en-GB" sz="1800" dirty="0"/>
            <a:t>Over </a:t>
          </a:r>
          <a:r>
            <a:rPr lang="en-GB" sz="1800" b="1" dirty="0"/>
            <a:t>350 different careers </a:t>
          </a:r>
          <a:r>
            <a:rPr lang="en-GB" sz="1800" dirty="0"/>
            <a:t>in the NHS</a:t>
          </a:r>
          <a:endParaRPr lang="en-US" sz="1800" dirty="0"/>
        </a:p>
      </dgm:t>
    </dgm:pt>
    <dgm:pt modelId="{8228B3EF-F197-4AF4-8156-1CF3E9AE7824}" type="parTrans" cxnId="{722E3F25-1D51-4187-BC01-96A3B1BC66D2}">
      <dgm:prSet/>
      <dgm:spPr/>
      <dgm:t>
        <a:bodyPr/>
        <a:lstStyle/>
        <a:p>
          <a:endParaRPr lang="en-US"/>
        </a:p>
      </dgm:t>
    </dgm:pt>
    <dgm:pt modelId="{3373A9BE-8FD1-408E-9CF5-FC9406369DFF}" type="sibTrans" cxnId="{722E3F25-1D51-4187-BC01-96A3B1BC66D2}">
      <dgm:prSet/>
      <dgm:spPr/>
      <dgm:t>
        <a:bodyPr/>
        <a:lstStyle/>
        <a:p>
          <a:pPr>
            <a:lnSpc>
              <a:spcPct val="100000"/>
            </a:lnSpc>
          </a:pPr>
          <a:endParaRPr lang="en-US"/>
        </a:p>
      </dgm:t>
    </dgm:pt>
    <dgm:pt modelId="{61D707A0-6B9F-4FA1-8BBA-049D7870EAD4}">
      <dgm:prSet custT="1"/>
      <dgm:spPr/>
      <dgm:t>
        <a:bodyPr/>
        <a:lstStyle/>
        <a:p>
          <a:pPr>
            <a:lnSpc>
              <a:spcPct val="100000"/>
            </a:lnSpc>
          </a:pPr>
          <a:r>
            <a:rPr lang="en-GB" sz="1600" dirty="0"/>
            <a:t>The NHS is the employer that advertises the most jobs locally </a:t>
          </a:r>
          <a:endParaRPr lang="en-US" sz="1600" dirty="0"/>
        </a:p>
      </dgm:t>
    </dgm:pt>
    <dgm:pt modelId="{840CB504-584E-4ACA-B07B-DAAD3F4DF809}" type="parTrans" cxnId="{7F5FF7CC-9AEC-43B3-AA50-F1B762634BB9}">
      <dgm:prSet/>
      <dgm:spPr/>
      <dgm:t>
        <a:bodyPr/>
        <a:lstStyle/>
        <a:p>
          <a:endParaRPr lang="en-US"/>
        </a:p>
      </dgm:t>
    </dgm:pt>
    <dgm:pt modelId="{72282681-92B1-4C70-A046-F0A047F76F61}" type="sibTrans" cxnId="{7F5FF7CC-9AEC-43B3-AA50-F1B762634BB9}">
      <dgm:prSet/>
      <dgm:spPr/>
      <dgm:t>
        <a:bodyPr/>
        <a:lstStyle/>
        <a:p>
          <a:pPr>
            <a:lnSpc>
              <a:spcPct val="100000"/>
            </a:lnSpc>
          </a:pPr>
          <a:endParaRPr lang="en-US"/>
        </a:p>
      </dgm:t>
    </dgm:pt>
    <dgm:pt modelId="{0BFBEC50-7127-40F5-95D5-96B0D01F4E51}">
      <dgm:prSet custT="1"/>
      <dgm:spPr/>
      <dgm:t>
        <a:bodyPr/>
        <a:lstStyle/>
        <a:p>
          <a:pPr>
            <a:lnSpc>
              <a:spcPct val="100000"/>
            </a:lnSpc>
          </a:pPr>
          <a:r>
            <a:rPr lang="en-GB" sz="1400" dirty="0"/>
            <a:t>Leicestershire is world renowned for services in Cardiovascular and Respiratory Medicine </a:t>
          </a:r>
          <a:endParaRPr lang="en-US" sz="1400" dirty="0"/>
        </a:p>
      </dgm:t>
    </dgm:pt>
    <dgm:pt modelId="{BFD1A876-7E16-4F20-B357-FE21918A4FE6}" type="parTrans" cxnId="{D6A439BB-8EC4-438C-AD36-72EF9EA0BDB8}">
      <dgm:prSet/>
      <dgm:spPr/>
      <dgm:t>
        <a:bodyPr/>
        <a:lstStyle/>
        <a:p>
          <a:endParaRPr lang="en-US"/>
        </a:p>
      </dgm:t>
    </dgm:pt>
    <dgm:pt modelId="{DAB58BA0-3151-4DE5-850C-B3C5E0CFD17C}" type="sibTrans" cxnId="{D6A439BB-8EC4-438C-AD36-72EF9EA0BDB8}">
      <dgm:prSet/>
      <dgm:spPr/>
      <dgm:t>
        <a:bodyPr/>
        <a:lstStyle/>
        <a:p>
          <a:pPr>
            <a:lnSpc>
              <a:spcPct val="100000"/>
            </a:lnSpc>
          </a:pPr>
          <a:endParaRPr lang="en-US"/>
        </a:p>
      </dgm:t>
    </dgm:pt>
    <dgm:pt modelId="{662FE78E-317B-4C8C-9990-F0C70D500F11}">
      <dgm:prSet custT="1"/>
      <dgm:spPr/>
      <dgm:t>
        <a:bodyPr/>
        <a:lstStyle/>
        <a:p>
          <a:pPr>
            <a:lnSpc>
              <a:spcPct val="100000"/>
            </a:lnSpc>
          </a:pPr>
          <a:r>
            <a:rPr lang="en-GB" sz="1800" dirty="0"/>
            <a:t>Growing use </a:t>
          </a:r>
          <a:r>
            <a:rPr lang="en-GB" sz="1800" b="1" dirty="0"/>
            <a:t>of technology </a:t>
          </a:r>
          <a:r>
            <a:rPr lang="en-GB" sz="1800" dirty="0"/>
            <a:t>in Health and Social Care</a:t>
          </a:r>
          <a:endParaRPr lang="en-US" sz="1800" dirty="0"/>
        </a:p>
      </dgm:t>
    </dgm:pt>
    <dgm:pt modelId="{D9D7B43C-EF58-4686-9751-DCA5DC02767A}" type="parTrans" cxnId="{6454DB31-B73A-484F-BFD3-C9CDDF707735}">
      <dgm:prSet/>
      <dgm:spPr/>
      <dgm:t>
        <a:bodyPr/>
        <a:lstStyle/>
        <a:p>
          <a:endParaRPr lang="en-US"/>
        </a:p>
      </dgm:t>
    </dgm:pt>
    <dgm:pt modelId="{B45CC6A0-8ADA-42FE-9A55-00AB2AF09099}" type="sibTrans" cxnId="{6454DB31-B73A-484F-BFD3-C9CDDF707735}">
      <dgm:prSet/>
      <dgm:spPr/>
      <dgm:t>
        <a:bodyPr/>
        <a:lstStyle/>
        <a:p>
          <a:pPr>
            <a:lnSpc>
              <a:spcPct val="100000"/>
            </a:lnSpc>
          </a:pPr>
          <a:endParaRPr lang="en-US"/>
        </a:p>
      </dgm:t>
    </dgm:pt>
    <dgm:pt modelId="{F680E2EE-C43C-405D-80AE-16F575F9C6E6}">
      <dgm:prSet custT="1"/>
      <dgm:spPr/>
      <dgm:t>
        <a:bodyPr/>
        <a:lstStyle/>
        <a:p>
          <a:pPr>
            <a:lnSpc>
              <a:spcPct val="100000"/>
            </a:lnSpc>
          </a:pPr>
          <a:r>
            <a:rPr lang="en-GB" sz="1800" b="1" dirty="0"/>
            <a:t>Communication and strong people skills are highly valued!</a:t>
          </a:r>
          <a:endParaRPr lang="en-US" sz="1800" dirty="0"/>
        </a:p>
      </dgm:t>
    </dgm:pt>
    <dgm:pt modelId="{FE6E559E-52D2-42BA-B146-3C384D9FD145}" type="parTrans" cxnId="{CE91EB15-18EB-4EDC-9821-4B664CE3DC41}">
      <dgm:prSet/>
      <dgm:spPr/>
      <dgm:t>
        <a:bodyPr/>
        <a:lstStyle/>
        <a:p>
          <a:endParaRPr lang="en-US"/>
        </a:p>
      </dgm:t>
    </dgm:pt>
    <dgm:pt modelId="{FB3DB1D3-79A8-4321-A04D-D3DA0D20E62D}" type="sibTrans" cxnId="{CE91EB15-18EB-4EDC-9821-4B664CE3DC41}">
      <dgm:prSet/>
      <dgm:spPr/>
      <dgm:t>
        <a:bodyPr/>
        <a:lstStyle/>
        <a:p>
          <a:pPr>
            <a:lnSpc>
              <a:spcPct val="100000"/>
            </a:lnSpc>
          </a:pPr>
          <a:endParaRPr lang="en-US"/>
        </a:p>
      </dgm:t>
    </dgm:pt>
    <dgm:pt modelId="{1A3CB394-87AF-473B-B030-3573F3F960B8}">
      <dgm:prSet custT="1"/>
      <dgm:spPr/>
      <dgm:t>
        <a:bodyPr/>
        <a:lstStyle/>
        <a:p>
          <a:pPr>
            <a:lnSpc>
              <a:spcPct val="100000"/>
            </a:lnSpc>
          </a:pPr>
          <a:r>
            <a:rPr lang="en-GB" sz="1400" dirty="0"/>
            <a:t>22% of roles locally are in nursing – 94% of graduates are in work within 3 months and UK qualifications are internationally recognised.</a:t>
          </a:r>
          <a:endParaRPr lang="en-US" sz="1400" dirty="0"/>
        </a:p>
      </dgm:t>
    </dgm:pt>
    <dgm:pt modelId="{03C0D8AA-ABCA-477F-B0A5-5EF4958DE5E1}" type="parTrans" cxnId="{FA2A0A91-05AB-441E-9A44-25B3E1A7E7FA}">
      <dgm:prSet/>
      <dgm:spPr/>
      <dgm:t>
        <a:bodyPr/>
        <a:lstStyle/>
        <a:p>
          <a:endParaRPr lang="en-US"/>
        </a:p>
      </dgm:t>
    </dgm:pt>
    <dgm:pt modelId="{97DF947B-6C60-45D1-B666-6E30F0F868E2}" type="sibTrans" cxnId="{FA2A0A91-05AB-441E-9A44-25B3E1A7E7FA}">
      <dgm:prSet/>
      <dgm:spPr/>
      <dgm:t>
        <a:bodyPr/>
        <a:lstStyle/>
        <a:p>
          <a:endParaRPr lang="en-US"/>
        </a:p>
      </dgm:t>
    </dgm:pt>
    <dgm:pt modelId="{B2EF3B93-A35B-4FE9-8435-3B60E22D1FE8}" type="pres">
      <dgm:prSet presAssocID="{E5B461B1-1AE8-4473-9EC6-BEBBC7EB3758}" presName="root" presStyleCnt="0">
        <dgm:presLayoutVars>
          <dgm:dir/>
          <dgm:resizeHandles val="exact"/>
        </dgm:presLayoutVars>
      </dgm:prSet>
      <dgm:spPr/>
    </dgm:pt>
    <dgm:pt modelId="{E671FFBE-B0D9-4550-A9FA-2CB4850B16C8}" type="pres">
      <dgm:prSet presAssocID="{E5B461B1-1AE8-4473-9EC6-BEBBC7EB3758}" presName="container" presStyleCnt="0">
        <dgm:presLayoutVars>
          <dgm:dir/>
          <dgm:resizeHandles val="exact"/>
        </dgm:presLayoutVars>
      </dgm:prSet>
      <dgm:spPr/>
    </dgm:pt>
    <dgm:pt modelId="{D9DD7421-EF62-424C-9427-CA854D499339}" type="pres">
      <dgm:prSet presAssocID="{A1074757-F8AF-4203-8891-235805D0A61D}" presName="compNode" presStyleCnt="0"/>
      <dgm:spPr/>
    </dgm:pt>
    <dgm:pt modelId="{A751E696-7612-44BC-A34D-4E8CD408EF8E}" type="pres">
      <dgm:prSet presAssocID="{A1074757-F8AF-4203-8891-235805D0A61D}" presName="iconBgRect" presStyleLbl="bgShp" presStyleIdx="0" presStyleCnt="6"/>
      <dgm:spPr/>
    </dgm:pt>
    <dgm:pt modelId="{EA7B9FA4-685F-4E0B-B244-CE85648C44B6}" type="pres">
      <dgm:prSet presAssocID="{A1074757-F8AF-4203-8891-235805D0A61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First Aid"/>
        </a:ext>
      </dgm:extLst>
    </dgm:pt>
    <dgm:pt modelId="{8F8EACFB-E295-4F2D-A9CE-01FAB6FDB0D1}" type="pres">
      <dgm:prSet presAssocID="{A1074757-F8AF-4203-8891-235805D0A61D}" presName="spaceRect" presStyleCnt="0"/>
      <dgm:spPr/>
    </dgm:pt>
    <dgm:pt modelId="{54734C2E-17D6-49B1-80F1-9C87C710104B}" type="pres">
      <dgm:prSet presAssocID="{A1074757-F8AF-4203-8891-235805D0A61D}" presName="textRect" presStyleLbl="revTx" presStyleIdx="0" presStyleCnt="6">
        <dgm:presLayoutVars>
          <dgm:chMax val="1"/>
          <dgm:chPref val="1"/>
        </dgm:presLayoutVars>
      </dgm:prSet>
      <dgm:spPr/>
    </dgm:pt>
    <dgm:pt modelId="{379F2A5A-DEC1-4322-92B3-ECAA98EDF73C}" type="pres">
      <dgm:prSet presAssocID="{3373A9BE-8FD1-408E-9CF5-FC9406369DFF}" presName="sibTrans" presStyleLbl="sibTrans2D1" presStyleIdx="0" presStyleCnt="0"/>
      <dgm:spPr/>
    </dgm:pt>
    <dgm:pt modelId="{BF79C1C8-F419-46B9-8AD6-52C902A3E5B5}" type="pres">
      <dgm:prSet presAssocID="{61D707A0-6B9F-4FA1-8BBA-049D7870EAD4}" presName="compNode" presStyleCnt="0"/>
      <dgm:spPr/>
    </dgm:pt>
    <dgm:pt modelId="{3A0DC15B-A98F-4A40-873B-87F43B79881F}" type="pres">
      <dgm:prSet presAssocID="{61D707A0-6B9F-4FA1-8BBA-049D7870EAD4}" presName="iconBgRect" presStyleLbl="bgShp" presStyleIdx="1" presStyleCnt="6"/>
      <dgm:spPr/>
    </dgm:pt>
    <dgm:pt modelId="{B3E91B37-8CA0-431C-A398-09965B8AF9A5}" type="pres">
      <dgm:prSet presAssocID="{61D707A0-6B9F-4FA1-8BBA-049D7870EAD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cruitment Management"/>
        </a:ext>
      </dgm:extLst>
    </dgm:pt>
    <dgm:pt modelId="{6FBD9CBE-0AB3-434F-97D9-0E28B55A621A}" type="pres">
      <dgm:prSet presAssocID="{61D707A0-6B9F-4FA1-8BBA-049D7870EAD4}" presName="spaceRect" presStyleCnt="0"/>
      <dgm:spPr/>
    </dgm:pt>
    <dgm:pt modelId="{085291A0-E876-470B-BD67-652290BEEBA2}" type="pres">
      <dgm:prSet presAssocID="{61D707A0-6B9F-4FA1-8BBA-049D7870EAD4}" presName="textRect" presStyleLbl="revTx" presStyleIdx="1" presStyleCnt="6">
        <dgm:presLayoutVars>
          <dgm:chMax val="1"/>
          <dgm:chPref val="1"/>
        </dgm:presLayoutVars>
      </dgm:prSet>
      <dgm:spPr/>
    </dgm:pt>
    <dgm:pt modelId="{D65D279C-EBCB-433B-BB19-EFD7AB3A48EC}" type="pres">
      <dgm:prSet presAssocID="{72282681-92B1-4C70-A046-F0A047F76F61}" presName="sibTrans" presStyleLbl="sibTrans2D1" presStyleIdx="0" presStyleCnt="0"/>
      <dgm:spPr/>
    </dgm:pt>
    <dgm:pt modelId="{32D73F00-9227-4433-A6A2-382A81B416AA}" type="pres">
      <dgm:prSet presAssocID="{0BFBEC50-7127-40F5-95D5-96B0D01F4E51}" presName="compNode" presStyleCnt="0"/>
      <dgm:spPr/>
    </dgm:pt>
    <dgm:pt modelId="{C22D3B8C-9525-4EE7-B6C5-AA80A46720B1}" type="pres">
      <dgm:prSet presAssocID="{0BFBEC50-7127-40F5-95D5-96B0D01F4E51}" presName="iconBgRect" presStyleLbl="bgShp" presStyleIdx="2" presStyleCnt="6"/>
      <dgm:spPr/>
    </dgm:pt>
    <dgm:pt modelId="{EBE600C2-47E3-4ECE-9A72-7F47D905D0E2}" type="pres">
      <dgm:prSet presAssocID="{0BFBEC50-7127-40F5-95D5-96B0D01F4E5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rt"/>
        </a:ext>
      </dgm:extLst>
    </dgm:pt>
    <dgm:pt modelId="{6F9E4031-3BB1-4792-857A-0FA80E326BCF}" type="pres">
      <dgm:prSet presAssocID="{0BFBEC50-7127-40F5-95D5-96B0D01F4E51}" presName="spaceRect" presStyleCnt="0"/>
      <dgm:spPr/>
    </dgm:pt>
    <dgm:pt modelId="{3B09FC80-54CE-40CD-A364-8AC9D6339BAA}" type="pres">
      <dgm:prSet presAssocID="{0BFBEC50-7127-40F5-95D5-96B0D01F4E51}" presName="textRect" presStyleLbl="revTx" presStyleIdx="2" presStyleCnt="6">
        <dgm:presLayoutVars>
          <dgm:chMax val="1"/>
          <dgm:chPref val="1"/>
        </dgm:presLayoutVars>
      </dgm:prSet>
      <dgm:spPr/>
    </dgm:pt>
    <dgm:pt modelId="{7EF9F0A7-CBF8-4E6B-B835-0E22ED2DE20A}" type="pres">
      <dgm:prSet presAssocID="{DAB58BA0-3151-4DE5-850C-B3C5E0CFD17C}" presName="sibTrans" presStyleLbl="sibTrans2D1" presStyleIdx="0" presStyleCnt="0"/>
      <dgm:spPr/>
    </dgm:pt>
    <dgm:pt modelId="{87BAF300-4058-4DBD-B9F8-0402BB678570}" type="pres">
      <dgm:prSet presAssocID="{662FE78E-317B-4C8C-9990-F0C70D500F11}" presName="compNode" presStyleCnt="0"/>
      <dgm:spPr/>
    </dgm:pt>
    <dgm:pt modelId="{8BAF5A58-9576-4F84-90D5-4FF3969EACCA}" type="pres">
      <dgm:prSet presAssocID="{662FE78E-317B-4C8C-9990-F0C70D500F11}" presName="iconBgRect" presStyleLbl="bgShp" presStyleIdx="3" presStyleCnt="6"/>
      <dgm:spPr/>
    </dgm:pt>
    <dgm:pt modelId="{52FB6C74-FBB3-4233-8BFE-D0DA40849EF1}" type="pres">
      <dgm:prSet presAssocID="{662FE78E-317B-4C8C-9990-F0C70D500F1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lth"/>
        </a:ext>
      </dgm:extLst>
    </dgm:pt>
    <dgm:pt modelId="{876592F8-5773-4AF2-917F-25B875886460}" type="pres">
      <dgm:prSet presAssocID="{662FE78E-317B-4C8C-9990-F0C70D500F11}" presName="spaceRect" presStyleCnt="0"/>
      <dgm:spPr/>
    </dgm:pt>
    <dgm:pt modelId="{BF47FD47-FEF2-4E9E-AC54-47A14C8561E4}" type="pres">
      <dgm:prSet presAssocID="{662FE78E-317B-4C8C-9990-F0C70D500F11}" presName="textRect" presStyleLbl="revTx" presStyleIdx="3" presStyleCnt="6">
        <dgm:presLayoutVars>
          <dgm:chMax val="1"/>
          <dgm:chPref val="1"/>
        </dgm:presLayoutVars>
      </dgm:prSet>
      <dgm:spPr/>
    </dgm:pt>
    <dgm:pt modelId="{5BC8BC52-992B-4DE4-8E47-4652C3F746C7}" type="pres">
      <dgm:prSet presAssocID="{B45CC6A0-8ADA-42FE-9A55-00AB2AF09099}" presName="sibTrans" presStyleLbl="sibTrans2D1" presStyleIdx="0" presStyleCnt="0"/>
      <dgm:spPr/>
    </dgm:pt>
    <dgm:pt modelId="{C0C85CB7-AD56-461C-800A-7FE46221812C}" type="pres">
      <dgm:prSet presAssocID="{F680E2EE-C43C-405D-80AE-16F575F9C6E6}" presName="compNode" presStyleCnt="0"/>
      <dgm:spPr/>
    </dgm:pt>
    <dgm:pt modelId="{66BBDEFF-435F-4074-8585-4B88F3B915A5}" type="pres">
      <dgm:prSet presAssocID="{F680E2EE-C43C-405D-80AE-16F575F9C6E6}" presName="iconBgRect" presStyleLbl="bgShp" presStyleIdx="4" presStyleCnt="6"/>
      <dgm:spPr/>
    </dgm:pt>
    <dgm:pt modelId="{C76591EF-AFE4-4416-999D-AEF9A62A9094}" type="pres">
      <dgm:prSet presAssocID="{F680E2EE-C43C-405D-80AE-16F575F9C6E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mmunications"/>
        </a:ext>
      </dgm:extLst>
    </dgm:pt>
    <dgm:pt modelId="{6DFE3D2B-03A3-4F87-B2BF-CDBDB5A0C830}" type="pres">
      <dgm:prSet presAssocID="{F680E2EE-C43C-405D-80AE-16F575F9C6E6}" presName="spaceRect" presStyleCnt="0"/>
      <dgm:spPr/>
    </dgm:pt>
    <dgm:pt modelId="{F8DF7F40-8C72-4871-BE43-551F1FD4EC64}" type="pres">
      <dgm:prSet presAssocID="{F680E2EE-C43C-405D-80AE-16F575F9C6E6}" presName="textRect" presStyleLbl="revTx" presStyleIdx="4" presStyleCnt="6">
        <dgm:presLayoutVars>
          <dgm:chMax val="1"/>
          <dgm:chPref val="1"/>
        </dgm:presLayoutVars>
      </dgm:prSet>
      <dgm:spPr/>
    </dgm:pt>
    <dgm:pt modelId="{0BA74308-9DED-405B-91B9-2DAD35FE4B85}" type="pres">
      <dgm:prSet presAssocID="{FB3DB1D3-79A8-4321-A04D-D3DA0D20E62D}" presName="sibTrans" presStyleLbl="sibTrans2D1" presStyleIdx="0" presStyleCnt="0"/>
      <dgm:spPr/>
    </dgm:pt>
    <dgm:pt modelId="{C19ED4E4-DE84-4425-8EA2-F65BF9CE8FB9}" type="pres">
      <dgm:prSet presAssocID="{1A3CB394-87AF-473B-B030-3573F3F960B8}" presName="compNode" presStyleCnt="0"/>
      <dgm:spPr/>
    </dgm:pt>
    <dgm:pt modelId="{5D077EC0-4BBA-4889-9EF3-E19FDDF58EDC}" type="pres">
      <dgm:prSet presAssocID="{1A3CB394-87AF-473B-B030-3573F3F960B8}" presName="iconBgRect" presStyleLbl="bgShp" presStyleIdx="5" presStyleCnt="6"/>
      <dgm:spPr/>
    </dgm:pt>
    <dgm:pt modelId="{8C9D63AB-D8D2-4559-81DD-53A8C48D2DCD}" type="pres">
      <dgm:prSet presAssocID="{1A3CB394-87AF-473B-B030-3573F3F960B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ingerprint"/>
        </a:ext>
      </dgm:extLst>
    </dgm:pt>
    <dgm:pt modelId="{75F3C81E-E65F-42C4-8D55-315D5C13BEAD}" type="pres">
      <dgm:prSet presAssocID="{1A3CB394-87AF-473B-B030-3573F3F960B8}" presName="spaceRect" presStyleCnt="0"/>
      <dgm:spPr/>
    </dgm:pt>
    <dgm:pt modelId="{EEB0E7FE-750E-41BF-858A-1170EE20895B}" type="pres">
      <dgm:prSet presAssocID="{1A3CB394-87AF-473B-B030-3573F3F960B8}" presName="textRect" presStyleLbl="revTx" presStyleIdx="5" presStyleCnt="6">
        <dgm:presLayoutVars>
          <dgm:chMax val="1"/>
          <dgm:chPref val="1"/>
        </dgm:presLayoutVars>
      </dgm:prSet>
      <dgm:spPr/>
    </dgm:pt>
  </dgm:ptLst>
  <dgm:cxnLst>
    <dgm:cxn modelId="{ABE60E10-C523-4FEC-985E-7E44A568C4F6}" type="presOf" srcId="{F680E2EE-C43C-405D-80AE-16F575F9C6E6}" destId="{F8DF7F40-8C72-4871-BE43-551F1FD4EC64}" srcOrd="0" destOrd="0" presId="urn:microsoft.com/office/officeart/2018/2/layout/IconCircleList"/>
    <dgm:cxn modelId="{CE91EB15-18EB-4EDC-9821-4B664CE3DC41}" srcId="{E5B461B1-1AE8-4473-9EC6-BEBBC7EB3758}" destId="{F680E2EE-C43C-405D-80AE-16F575F9C6E6}" srcOrd="4" destOrd="0" parTransId="{FE6E559E-52D2-42BA-B146-3C384D9FD145}" sibTransId="{FB3DB1D3-79A8-4321-A04D-D3DA0D20E62D}"/>
    <dgm:cxn modelId="{A1CB311E-992B-4BFD-86CD-06A9F693A5CC}" type="presOf" srcId="{DAB58BA0-3151-4DE5-850C-B3C5E0CFD17C}" destId="{7EF9F0A7-CBF8-4E6B-B835-0E22ED2DE20A}" srcOrd="0" destOrd="0" presId="urn:microsoft.com/office/officeart/2018/2/layout/IconCircleList"/>
    <dgm:cxn modelId="{722E3F25-1D51-4187-BC01-96A3B1BC66D2}" srcId="{E5B461B1-1AE8-4473-9EC6-BEBBC7EB3758}" destId="{A1074757-F8AF-4203-8891-235805D0A61D}" srcOrd="0" destOrd="0" parTransId="{8228B3EF-F197-4AF4-8156-1CF3E9AE7824}" sibTransId="{3373A9BE-8FD1-408E-9CF5-FC9406369DFF}"/>
    <dgm:cxn modelId="{6454DB31-B73A-484F-BFD3-C9CDDF707735}" srcId="{E5B461B1-1AE8-4473-9EC6-BEBBC7EB3758}" destId="{662FE78E-317B-4C8C-9990-F0C70D500F11}" srcOrd="3" destOrd="0" parTransId="{D9D7B43C-EF58-4686-9751-DCA5DC02767A}" sibTransId="{B45CC6A0-8ADA-42FE-9A55-00AB2AF09099}"/>
    <dgm:cxn modelId="{D23E383A-E9AF-438A-86E7-5F698AC3CFD5}" type="presOf" srcId="{72282681-92B1-4C70-A046-F0A047F76F61}" destId="{D65D279C-EBCB-433B-BB19-EFD7AB3A48EC}" srcOrd="0" destOrd="0" presId="urn:microsoft.com/office/officeart/2018/2/layout/IconCircleList"/>
    <dgm:cxn modelId="{8EA48168-C28B-475E-924E-FA8057818CB0}" type="presOf" srcId="{FB3DB1D3-79A8-4321-A04D-D3DA0D20E62D}" destId="{0BA74308-9DED-405B-91B9-2DAD35FE4B85}" srcOrd="0" destOrd="0" presId="urn:microsoft.com/office/officeart/2018/2/layout/IconCircleList"/>
    <dgm:cxn modelId="{FA2A0A91-05AB-441E-9A44-25B3E1A7E7FA}" srcId="{E5B461B1-1AE8-4473-9EC6-BEBBC7EB3758}" destId="{1A3CB394-87AF-473B-B030-3573F3F960B8}" srcOrd="5" destOrd="0" parTransId="{03C0D8AA-ABCA-477F-B0A5-5EF4958DE5E1}" sibTransId="{97DF947B-6C60-45D1-B666-6E30F0F868E2}"/>
    <dgm:cxn modelId="{B1EDF495-6DB4-475B-85E1-7FF2368242F0}" type="presOf" srcId="{1A3CB394-87AF-473B-B030-3573F3F960B8}" destId="{EEB0E7FE-750E-41BF-858A-1170EE20895B}" srcOrd="0" destOrd="0" presId="urn:microsoft.com/office/officeart/2018/2/layout/IconCircleList"/>
    <dgm:cxn modelId="{2CF7CFAB-ADA5-4AF3-80E6-D54356E27C9D}" type="presOf" srcId="{B45CC6A0-8ADA-42FE-9A55-00AB2AF09099}" destId="{5BC8BC52-992B-4DE4-8E47-4652C3F746C7}" srcOrd="0" destOrd="0" presId="urn:microsoft.com/office/officeart/2018/2/layout/IconCircleList"/>
    <dgm:cxn modelId="{533B80B0-7FC3-4F9B-ABF8-6FFC826E8556}" type="presOf" srcId="{E5B461B1-1AE8-4473-9EC6-BEBBC7EB3758}" destId="{B2EF3B93-A35B-4FE9-8435-3B60E22D1FE8}" srcOrd="0" destOrd="0" presId="urn:microsoft.com/office/officeart/2018/2/layout/IconCircleList"/>
    <dgm:cxn modelId="{D6A439BB-8EC4-438C-AD36-72EF9EA0BDB8}" srcId="{E5B461B1-1AE8-4473-9EC6-BEBBC7EB3758}" destId="{0BFBEC50-7127-40F5-95D5-96B0D01F4E51}" srcOrd="2" destOrd="0" parTransId="{BFD1A876-7E16-4F20-B357-FE21918A4FE6}" sibTransId="{DAB58BA0-3151-4DE5-850C-B3C5E0CFD17C}"/>
    <dgm:cxn modelId="{7F5FF7CC-9AEC-43B3-AA50-F1B762634BB9}" srcId="{E5B461B1-1AE8-4473-9EC6-BEBBC7EB3758}" destId="{61D707A0-6B9F-4FA1-8BBA-049D7870EAD4}" srcOrd="1" destOrd="0" parTransId="{840CB504-584E-4ACA-B07B-DAAD3F4DF809}" sibTransId="{72282681-92B1-4C70-A046-F0A047F76F61}"/>
    <dgm:cxn modelId="{A2A253D5-EED7-4395-8FD5-B7BE4F507A49}" type="presOf" srcId="{0BFBEC50-7127-40F5-95D5-96B0D01F4E51}" destId="{3B09FC80-54CE-40CD-A364-8AC9D6339BAA}" srcOrd="0" destOrd="0" presId="urn:microsoft.com/office/officeart/2018/2/layout/IconCircleList"/>
    <dgm:cxn modelId="{4CEAB7DA-66FC-4F29-9A75-DF30BE2783CE}" type="presOf" srcId="{662FE78E-317B-4C8C-9990-F0C70D500F11}" destId="{BF47FD47-FEF2-4E9E-AC54-47A14C8561E4}" srcOrd="0" destOrd="0" presId="urn:microsoft.com/office/officeart/2018/2/layout/IconCircleList"/>
    <dgm:cxn modelId="{C4E1B3DC-4940-40E6-B294-5CD428F521FB}" type="presOf" srcId="{A1074757-F8AF-4203-8891-235805D0A61D}" destId="{54734C2E-17D6-49B1-80F1-9C87C710104B}" srcOrd="0" destOrd="0" presId="urn:microsoft.com/office/officeart/2018/2/layout/IconCircleList"/>
    <dgm:cxn modelId="{147ACFF0-F58A-4207-B471-294398ACD832}" type="presOf" srcId="{61D707A0-6B9F-4FA1-8BBA-049D7870EAD4}" destId="{085291A0-E876-470B-BD67-652290BEEBA2}" srcOrd="0" destOrd="0" presId="urn:microsoft.com/office/officeart/2018/2/layout/IconCircleList"/>
    <dgm:cxn modelId="{049254F3-A034-4966-BC7A-44AB81CC9B52}" type="presOf" srcId="{3373A9BE-8FD1-408E-9CF5-FC9406369DFF}" destId="{379F2A5A-DEC1-4322-92B3-ECAA98EDF73C}" srcOrd="0" destOrd="0" presId="urn:microsoft.com/office/officeart/2018/2/layout/IconCircleList"/>
    <dgm:cxn modelId="{6E1DC3EF-4394-418D-813D-F15519CCA30C}" type="presParOf" srcId="{B2EF3B93-A35B-4FE9-8435-3B60E22D1FE8}" destId="{E671FFBE-B0D9-4550-A9FA-2CB4850B16C8}" srcOrd="0" destOrd="0" presId="urn:microsoft.com/office/officeart/2018/2/layout/IconCircleList"/>
    <dgm:cxn modelId="{3803B2DB-2C95-424B-9BCE-EC4D9709D038}" type="presParOf" srcId="{E671FFBE-B0D9-4550-A9FA-2CB4850B16C8}" destId="{D9DD7421-EF62-424C-9427-CA854D499339}" srcOrd="0" destOrd="0" presId="urn:microsoft.com/office/officeart/2018/2/layout/IconCircleList"/>
    <dgm:cxn modelId="{D80BC6C6-4296-484A-843B-EBEC6D9EA846}" type="presParOf" srcId="{D9DD7421-EF62-424C-9427-CA854D499339}" destId="{A751E696-7612-44BC-A34D-4E8CD408EF8E}" srcOrd="0" destOrd="0" presId="urn:microsoft.com/office/officeart/2018/2/layout/IconCircleList"/>
    <dgm:cxn modelId="{DF6FE442-4BAD-4D49-BFCA-0275A7055DEA}" type="presParOf" srcId="{D9DD7421-EF62-424C-9427-CA854D499339}" destId="{EA7B9FA4-685F-4E0B-B244-CE85648C44B6}" srcOrd="1" destOrd="0" presId="urn:microsoft.com/office/officeart/2018/2/layout/IconCircleList"/>
    <dgm:cxn modelId="{F5E23D91-AF08-42A7-8DFE-CFE63B44D0B9}" type="presParOf" srcId="{D9DD7421-EF62-424C-9427-CA854D499339}" destId="{8F8EACFB-E295-4F2D-A9CE-01FAB6FDB0D1}" srcOrd="2" destOrd="0" presId="urn:microsoft.com/office/officeart/2018/2/layout/IconCircleList"/>
    <dgm:cxn modelId="{B22270EF-7542-4510-BF18-9396BAC76819}" type="presParOf" srcId="{D9DD7421-EF62-424C-9427-CA854D499339}" destId="{54734C2E-17D6-49B1-80F1-9C87C710104B}" srcOrd="3" destOrd="0" presId="urn:microsoft.com/office/officeart/2018/2/layout/IconCircleList"/>
    <dgm:cxn modelId="{8951046D-5B22-46FB-A8EE-086F64FB92A6}" type="presParOf" srcId="{E671FFBE-B0D9-4550-A9FA-2CB4850B16C8}" destId="{379F2A5A-DEC1-4322-92B3-ECAA98EDF73C}" srcOrd="1" destOrd="0" presId="urn:microsoft.com/office/officeart/2018/2/layout/IconCircleList"/>
    <dgm:cxn modelId="{BA173738-6FF1-42E2-9B5B-A145B0A7E5AD}" type="presParOf" srcId="{E671FFBE-B0D9-4550-A9FA-2CB4850B16C8}" destId="{BF79C1C8-F419-46B9-8AD6-52C902A3E5B5}" srcOrd="2" destOrd="0" presId="urn:microsoft.com/office/officeart/2018/2/layout/IconCircleList"/>
    <dgm:cxn modelId="{5C78526B-EDDC-48A7-9B93-18493E5B6677}" type="presParOf" srcId="{BF79C1C8-F419-46B9-8AD6-52C902A3E5B5}" destId="{3A0DC15B-A98F-4A40-873B-87F43B79881F}" srcOrd="0" destOrd="0" presId="urn:microsoft.com/office/officeart/2018/2/layout/IconCircleList"/>
    <dgm:cxn modelId="{A339484F-B29F-40A8-8674-A404E9E742B2}" type="presParOf" srcId="{BF79C1C8-F419-46B9-8AD6-52C902A3E5B5}" destId="{B3E91B37-8CA0-431C-A398-09965B8AF9A5}" srcOrd="1" destOrd="0" presId="urn:microsoft.com/office/officeart/2018/2/layout/IconCircleList"/>
    <dgm:cxn modelId="{36BC96A2-7038-4D9E-88F7-84931F4AD28F}" type="presParOf" srcId="{BF79C1C8-F419-46B9-8AD6-52C902A3E5B5}" destId="{6FBD9CBE-0AB3-434F-97D9-0E28B55A621A}" srcOrd="2" destOrd="0" presId="urn:microsoft.com/office/officeart/2018/2/layout/IconCircleList"/>
    <dgm:cxn modelId="{40D01782-E06C-4911-BD53-E16FB3A8CCD2}" type="presParOf" srcId="{BF79C1C8-F419-46B9-8AD6-52C902A3E5B5}" destId="{085291A0-E876-470B-BD67-652290BEEBA2}" srcOrd="3" destOrd="0" presId="urn:microsoft.com/office/officeart/2018/2/layout/IconCircleList"/>
    <dgm:cxn modelId="{5690EDC7-8CC3-46BD-A9E4-F2C3B4D3A930}" type="presParOf" srcId="{E671FFBE-B0D9-4550-A9FA-2CB4850B16C8}" destId="{D65D279C-EBCB-433B-BB19-EFD7AB3A48EC}" srcOrd="3" destOrd="0" presId="urn:microsoft.com/office/officeart/2018/2/layout/IconCircleList"/>
    <dgm:cxn modelId="{9CAF745C-98E6-48CF-90E0-B0D2F212D4A8}" type="presParOf" srcId="{E671FFBE-B0D9-4550-A9FA-2CB4850B16C8}" destId="{32D73F00-9227-4433-A6A2-382A81B416AA}" srcOrd="4" destOrd="0" presId="urn:microsoft.com/office/officeart/2018/2/layout/IconCircleList"/>
    <dgm:cxn modelId="{5BB21B2C-BA33-44F5-8964-8FF8E4BF6CF3}" type="presParOf" srcId="{32D73F00-9227-4433-A6A2-382A81B416AA}" destId="{C22D3B8C-9525-4EE7-B6C5-AA80A46720B1}" srcOrd="0" destOrd="0" presId="urn:microsoft.com/office/officeart/2018/2/layout/IconCircleList"/>
    <dgm:cxn modelId="{EA314505-B999-47E1-AED5-66B08DE00EE8}" type="presParOf" srcId="{32D73F00-9227-4433-A6A2-382A81B416AA}" destId="{EBE600C2-47E3-4ECE-9A72-7F47D905D0E2}" srcOrd="1" destOrd="0" presId="urn:microsoft.com/office/officeart/2018/2/layout/IconCircleList"/>
    <dgm:cxn modelId="{10348E7E-6E52-4D2F-ABF6-7BAAAF3CD9DD}" type="presParOf" srcId="{32D73F00-9227-4433-A6A2-382A81B416AA}" destId="{6F9E4031-3BB1-4792-857A-0FA80E326BCF}" srcOrd="2" destOrd="0" presId="urn:microsoft.com/office/officeart/2018/2/layout/IconCircleList"/>
    <dgm:cxn modelId="{2877C4E1-DD7B-4BCF-9C44-A39355BC2251}" type="presParOf" srcId="{32D73F00-9227-4433-A6A2-382A81B416AA}" destId="{3B09FC80-54CE-40CD-A364-8AC9D6339BAA}" srcOrd="3" destOrd="0" presId="urn:microsoft.com/office/officeart/2018/2/layout/IconCircleList"/>
    <dgm:cxn modelId="{A879092E-B100-4CFF-B4E8-0EE4D36AF809}" type="presParOf" srcId="{E671FFBE-B0D9-4550-A9FA-2CB4850B16C8}" destId="{7EF9F0A7-CBF8-4E6B-B835-0E22ED2DE20A}" srcOrd="5" destOrd="0" presId="urn:microsoft.com/office/officeart/2018/2/layout/IconCircleList"/>
    <dgm:cxn modelId="{774B1AE4-98C7-4DDF-BE9A-69AFA1760091}" type="presParOf" srcId="{E671FFBE-B0D9-4550-A9FA-2CB4850B16C8}" destId="{87BAF300-4058-4DBD-B9F8-0402BB678570}" srcOrd="6" destOrd="0" presId="urn:microsoft.com/office/officeart/2018/2/layout/IconCircleList"/>
    <dgm:cxn modelId="{B938395F-420E-49F2-A765-2794C3E6763C}" type="presParOf" srcId="{87BAF300-4058-4DBD-B9F8-0402BB678570}" destId="{8BAF5A58-9576-4F84-90D5-4FF3969EACCA}" srcOrd="0" destOrd="0" presId="urn:microsoft.com/office/officeart/2018/2/layout/IconCircleList"/>
    <dgm:cxn modelId="{AC7D375F-0C8F-45AF-BA22-53D77E3847C5}" type="presParOf" srcId="{87BAF300-4058-4DBD-B9F8-0402BB678570}" destId="{52FB6C74-FBB3-4233-8BFE-D0DA40849EF1}" srcOrd="1" destOrd="0" presId="urn:microsoft.com/office/officeart/2018/2/layout/IconCircleList"/>
    <dgm:cxn modelId="{C134A29D-9F3F-41D8-BD95-3F82B4697EE8}" type="presParOf" srcId="{87BAF300-4058-4DBD-B9F8-0402BB678570}" destId="{876592F8-5773-4AF2-917F-25B875886460}" srcOrd="2" destOrd="0" presId="urn:microsoft.com/office/officeart/2018/2/layout/IconCircleList"/>
    <dgm:cxn modelId="{D1A96B27-CF79-4094-9852-8477C9E52732}" type="presParOf" srcId="{87BAF300-4058-4DBD-B9F8-0402BB678570}" destId="{BF47FD47-FEF2-4E9E-AC54-47A14C8561E4}" srcOrd="3" destOrd="0" presId="urn:microsoft.com/office/officeart/2018/2/layout/IconCircleList"/>
    <dgm:cxn modelId="{A872F9BD-52F4-4528-9F7C-391FCD1301CE}" type="presParOf" srcId="{E671FFBE-B0D9-4550-A9FA-2CB4850B16C8}" destId="{5BC8BC52-992B-4DE4-8E47-4652C3F746C7}" srcOrd="7" destOrd="0" presId="urn:microsoft.com/office/officeart/2018/2/layout/IconCircleList"/>
    <dgm:cxn modelId="{DEB73A4F-73A2-4C81-92C2-DE01C71C2E18}" type="presParOf" srcId="{E671FFBE-B0D9-4550-A9FA-2CB4850B16C8}" destId="{C0C85CB7-AD56-461C-800A-7FE46221812C}" srcOrd="8" destOrd="0" presId="urn:microsoft.com/office/officeart/2018/2/layout/IconCircleList"/>
    <dgm:cxn modelId="{19EEE5AC-8E59-4637-AC94-087E4C3D0F90}" type="presParOf" srcId="{C0C85CB7-AD56-461C-800A-7FE46221812C}" destId="{66BBDEFF-435F-4074-8585-4B88F3B915A5}" srcOrd="0" destOrd="0" presId="urn:microsoft.com/office/officeart/2018/2/layout/IconCircleList"/>
    <dgm:cxn modelId="{2BFA7FA8-B739-4B40-9730-7F3724832103}" type="presParOf" srcId="{C0C85CB7-AD56-461C-800A-7FE46221812C}" destId="{C76591EF-AFE4-4416-999D-AEF9A62A9094}" srcOrd="1" destOrd="0" presId="urn:microsoft.com/office/officeart/2018/2/layout/IconCircleList"/>
    <dgm:cxn modelId="{8BF6DD01-5492-43E1-B4E9-803CA12E897F}" type="presParOf" srcId="{C0C85CB7-AD56-461C-800A-7FE46221812C}" destId="{6DFE3D2B-03A3-4F87-B2BF-CDBDB5A0C830}" srcOrd="2" destOrd="0" presId="urn:microsoft.com/office/officeart/2018/2/layout/IconCircleList"/>
    <dgm:cxn modelId="{707E24D4-A4D5-4AB6-A3FC-E2CF955ED0C9}" type="presParOf" srcId="{C0C85CB7-AD56-461C-800A-7FE46221812C}" destId="{F8DF7F40-8C72-4871-BE43-551F1FD4EC64}" srcOrd="3" destOrd="0" presId="urn:microsoft.com/office/officeart/2018/2/layout/IconCircleList"/>
    <dgm:cxn modelId="{24726590-1BE9-448D-91ED-D5FFE987BDFA}" type="presParOf" srcId="{E671FFBE-B0D9-4550-A9FA-2CB4850B16C8}" destId="{0BA74308-9DED-405B-91B9-2DAD35FE4B85}" srcOrd="9" destOrd="0" presId="urn:microsoft.com/office/officeart/2018/2/layout/IconCircleList"/>
    <dgm:cxn modelId="{D96CA181-97ED-4BAC-9BF5-9FED66D97AB1}" type="presParOf" srcId="{E671FFBE-B0D9-4550-A9FA-2CB4850B16C8}" destId="{C19ED4E4-DE84-4425-8EA2-F65BF9CE8FB9}" srcOrd="10" destOrd="0" presId="urn:microsoft.com/office/officeart/2018/2/layout/IconCircleList"/>
    <dgm:cxn modelId="{3A3332FE-F59F-4D3B-84AA-2FD4D5E1BB3D}" type="presParOf" srcId="{C19ED4E4-DE84-4425-8EA2-F65BF9CE8FB9}" destId="{5D077EC0-4BBA-4889-9EF3-E19FDDF58EDC}" srcOrd="0" destOrd="0" presId="urn:microsoft.com/office/officeart/2018/2/layout/IconCircleList"/>
    <dgm:cxn modelId="{B0645035-AE3B-46A9-91AE-1B287171CC25}" type="presParOf" srcId="{C19ED4E4-DE84-4425-8EA2-F65BF9CE8FB9}" destId="{8C9D63AB-D8D2-4559-81DD-53A8C48D2DCD}" srcOrd="1" destOrd="0" presId="urn:microsoft.com/office/officeart/2018/2/layout/IconCircleList"/>
    <dgm:cxn modelId="{56FE885C-A546-4F2A-B7B5-B6B4B157A442}" type="presParOf" srcId="{C19ED4E4-DE84-4425-8EA2-F65BF9CE8FB9}" destId="{75F3C81E-E65F-42C4-8D55-315D5C13BEAD}" srcOrd="2" destOrd="0" presId="urn:microsoft.com/office/officeart/2018/2/layout/IconCircleList"/>
    <dgm:cxn modelId="{56D77680-FFD1-4517-9BB3-00E2E5806C69}" type="presParOf" srcId="{C19ED4E4-DE84-4425-8EA2-F65BF9CE8FB9}" destId="{EEB0E7FE-750E-41BF-858A-1170EE20895B}" srcOrd="3" destOrd="0" presId="urn:microsoft.com/office/officeart/2018/2/layout/IconCircl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E060CB-2D2E-4EDF-98D1-C9F5F4BCDA4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D70C32-C93A-4169-95B4-CAFFC531BE2C}">
      <dgm:prSet/>
      <dgm:spPr/>
      <dgm:t>
        <a:bodyPr/>
        <a:lstStyle/>
        <a:p>
          <a:pPr>
            <a:lnSpc>
              <a:spcPct val="100000"/>
            </a:lnSpc>
          </a:pPr>
          <a:r>
            <a:rPr lang="en-GB"/>
            <a:t>One of the </a:t>
          </a:r>
          <a:r>
            <a:rPr lang="en-GB" b="1"/>
            <a:t>fastest growing </a:t>
          </a:r>
          <a:r>
            <a:rPr lang="en-GB"/>
            <a:t>sectors locally! Leicester and Leicestershire is the UKs </a:t>
          </a:r>
          <a:r>
            <a:rPr lang="en-GB" b="1"/>
            <a:t>leading location </a:t>
          </a:r>
          <a:r>
            <a:rPr lang="en-GB"/>
            <a:t>for space. </a:t>
          </a:r>
          <a:endParaRPr lang="en-US"/>
        </a:p>
      </dgm:t>
    </dgm:pt>
    <dgm:pt modelId="{2DAA5F05-42C3-45FB-BFCD-6359665F1EA2}" type="parTrans" cxnId="{80DB35F6-81C7-4282-B18C-2387E4717FC7}">
      <dgm:prSet/>
      <dgm:spPr/>
      <dgm:t>
        <a:bodyPr/>
        <a:lstStyle/>
        <a:p>
          <a:endParaRPr lang="en-US"/>
        </a:p>
      </dgm:t>
    </dgm:pt>
    <dgm:pt modelId="{8FA61494-59C2-49E7-B98E-996A901E60CC}" type="sibTrans" cxnId="{80DB35F6-81C7-4282-B18C-2387E4717FC7}">
      <dgm:prSet/>
      <dgm:spPr/>
      <dgm:t>
        <a:bodyPr/>
        <a:lstStyle/>
        <a:p>
          <a:endParaRPr lang="en-US"/>
        </a:p>
      </dgm:t>
    </dgm:pt>
    <dgm:pt modelId="{E29359BF-30FD-477F-BF2B-61EA543E3AA1}">
      <dgm:prSet/>
      <dgm:spPr/>
      <dgm:t>
        <a:bodyPr/>
        <a:lstStyle/>
        <a:p>
          <a:pPr>
            <a:lnSpc>
              <a:spcPct val="100000"/>
            </a:lnSpc>
          </a:pPr>
          <a:r>
            <a:rPr lang="en-GB"/>
            <a:t>Space information and research informs our modern life including medical devises, SatNav, climate monitoring and high-speed communications!</a:t>
          </a:r>
          <a:endParaRPr lang="en-US"/>
        </a:p>
      </dgm:t>
    </dgm:pt>
    <dgm:pt modelId="{60A436C4-DFE6-47D9-BDC5-D0936628A13F}" type="parTrans" cxnId="{4E66F1DE-826D-469A-BD10-C76D9DC0242B}">
      <dgm:prSet/>
      <dgm:spPr/>
      <dgm:t>
        <a:bodyPr/>
        <a:lstStyle/>
        <a:p>
          <a:endParaRPr lang="en-US"/>
        </a:p>
      </dgm:t>
    </dgm:pt>
    <dgm:pt modelId="{7A81B6CB-EC5F-48D8-B0CA-023D68AAB314}" type="sibTrans" cxnId="{4E66F1DE-826D-469A-BD10-C76D9DC0242B}">
      <dgm:prSet/>
      <dgm:spPr/>
      <dgm:t>
        <a:bodyPr/>
        <a:lstStyle/>
        <a:p>
          <a:endParaRPr lang="en-US"/>
        </a:p>
      </dgm:t>
    </dgm:pt>
    <dgm:pt modelId="{5DAE8BD1-7E0E-4E64-961A-FA053D09291C}">
      <dgm:prSet/>
      <dgm:spPr/>
      <dgm:t>
        <a:bodyPr/>
        <a:lstStyle/>
        <a:p>
          <a:pPr>
            <a:lnSpc>
              <a:spcPct val="100000"/>
            </a:lnSpc>
          </a:pPr>
          <a:r>
            <a:rPr lang="en-GB" dirty="0"/>
            <a:t>2</a:t>
          </a:r>
          <a:r>
            <a:rPr lang="en-GB" baseline="30000" dirty="0"/>
            <a:t>nd</a:t>
          </a:r>
          <a:r>
            <a:rPr lang="en-GB" dirty="0"/>
            <a:t> largest campus-based cluster with a dedicated space focus in the UK. Strong links with Leicester University. </a:t>
          </a:r>
          <a:r>
            <a:rPr lang="en-GB" dirty="0">
              <a:hlinkClick xmlns:r="http://schemas.openxmlformats.org/officeDocument/2006/relationships" r:id="rId1"/>
            </a:rPr>
            <a:t>Home - Space Park Leicester</a:t>
          </a:r>
          <a:r>
            <a:rPr lang="en-GB" dirty="0"/>
            <a:t> </a:t>
          </a:r>
          <a:endParaRPr lang="en-US" dirty="0"/>
        </a:p>
      </dgm:t>
    </dgm:pt>
    <dgm:pt modelId="{BDE24262-1873-4B77-B085-D0B6EA2A1A48}" type="parTrans" cxnId="{41FDF51D-C2A3-4346-A8A5-B3A340B9D97C}">
      <dgm:prSet/>
      <dgm:spPr/>
      <dgm:t>
        <a:bodyPr/>
        <a:lstStyle/>
        <a:p>
          <a:endParaRPr lang="en-US"/>
        </a:p>
      </dgm:t>
    </dgm:pt>
    <dgm:pt modelId="{A7D395FD-9540-4CD9-90A1-C767B281858A}" type="sibTrans" cxnId="{41FDF51D-C2A3-4346-A8A5-B3A340B9D97C}">
      <dgm:prSet/>
      <dgm:spPr/>
      <dgm:t>
        <a:bodyPr/>
        <a:lstStyle/>
        <a:p>
          <a:endParaRPr lang="en-US"/>
        </a:p>
      </dgm:t>
    </dgm:pt>
    <dgm:pt modelId="{743FFE4C-0CE3-4C26-B106-2F55FEC23EBF}" type="pres">
      <dgm:prSet presAssocID="{7CE060CB-2D2E-4EDF-98D1-C9F5F4BCDA4D}" presName="root" presStyleCnt="0">
        <dgm:presLayoutVars>
          <dgm:dir/>
          <dgm:resizeHandles val="exact"/>
        </dgm:presLayoutVars>
      </dgm:prSet>
      <dgm:spPr/>
    </dgm:pt>
    <dgm:pt modelId="{B4CEAA27-B218-485C-AF74-6AC9D236FF39}" type="pres">
      <dgm:prSet presAssocID="{87D70C32-C93A-4169-95B4-CAFFC531BE2C}" presName="compNode" presStyleCnt="0"/>
      <dgm:spPr/>
    </dgm:pt>
    <dgm:pt modelId="{319C474B-E7A2-4798-BD7F-B9E606FF4470}" type="pres">
      <dgm:prSet presAssocID="{87D70C32-C93A-4169-95B4-CAFFC531BE2C}" presName="bgRect" presStyleLbl="bgShp" presStyleIdx="0" presStyleCnt="3"/>
      <dgm:spPr/>
    </dgm:pt>
    <dgm:pt modelId="{FC8ECFDD-9D02-44EB-9B1A-ED8A055F8BFD}" type="pres">
      <dgm:prSet presAssocID="{87D70C32-C93A-4169-95B4-CAFFC531BE2C}"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arker"/>
        </a:ext>
      </dgm:extLst>
    </dgm:pt>
    <dgm:pt modelId="{C51AF587-355F-4819-A13F-96A81D95297C}" type="pres">
      <dgm:prSet presAssocID="{87D70C32-C93A-4169-95B4-CAFFC531BE2C}" presName="spaceRect" presStyleCnt="0"/>
      <dgm:spPr/>
    </dgm:pt>
    <dgm:pt modelId="{1ECF4BAE-BB50-4A01-B4F2-29A2EFC2144A}" type="pres">
      <dgm:prSet presAssocID="{87D70C32-C93A-4169-95B4-CAFFC531BE2C}" presName="parTx" presStyleLbl="revTx" presStyleIdx="0" presStyleCnt="3">
        <dgm:presLayoutVars>
          <dgm:chMax val="0"/>
          <dgm:chPref val="0"/>
        </dgm:presLayoutVars>
      </dgm:prSet>
      <dgm:spPr/>
    </dgm:pt>
    <dgm:pt modelId="{66F54049-D578-4E3B-B15A-A8FCEC04AC87}" type="pres">
      <dgm:prSet presAssocID="{8FA61494-59C2-49E7-B98E-996A901E60CC}" presName="sibTrans" presStyleCnt="0"/>
      <dgm:spPr/>
    </dgm:pt>
    <dgm:pt modelId="{4835963C-306F-4D75-97C4-586D49D00C9E}" type="pres">
      <dgm:prSet presAssocID="{E29359BF-30FD-477F-BF2B-61EA543E3AA1}" presName="compNode" presStyleCnt="0"/>
      <dgm:spPr/>
    </dgm:pt>
    <dgm:pt modelId="{394202A3-6116-4D0C-B7AE-7543093EE2C0}" type="pres">
      <dgm:prSet presAssocID="{E29359BF-30FD-477F-BF2B-61EA543E3AA1}" presName="bgRect" presStyleLbl="bgShp" presStyleIdx="1" presStyleCnt="3"/>
      <dgm:spPr/>
    </dgm:pt>
    <dgm:pt modelId="{18B8E929-535B-4FAC-8A14-268E8F2EAB48}" type="pres">
      <dgm:prSet presAssocID="{E29359BF-30FD-477F-BF2B-61EA543E3AA1}"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Pterodactyl"/>
        </a:ext>
      </dgm:extLst>
    </dgm:pt>
    <dgm:pt modelId="{A15CC789-2010-45F4-B38D-CDDBC0C76B5F}" type="pres">
      <dgm:prSet presAssocID="{E29359BF-30FD-477F-BF2B-61EA543E3AA1}" presName="spaceRect" presStyleCnt="0"/>
      <dgm:spPr/>
    </dgm:pt>
    <dgm:pt modelId="{659CC7AE-B612-4A06-B077-81EF40AF786B}" type="pres">
      <dgm:prSet presAssocID="{E29359BF-30FD-477F-BF2B-61EA543E3AA1}" presName="parTx" presStyleLbl="revTx" presStyleIdx="1" presStyleCnt="3">
        <dgm:presLayoutVars>
          <dgm:chMax val="0"/>
          <dgm:chPref val="0"/>
        </dgm:presLayoutVars>
      </dgm:prSet>
      <dgm:spPr/>
    </dgm:pt>
    <dgm:pt modelId="{A043208B-7433-4C5E-9AC2-8BA9DEA6E188}" type="pres">
      <dgm:prSet presAssocID="{7A81B6CB-EC5F-48D8-B0CA-023D68AAB314}" presName="sibTrans" presStyleCnt="0"/>
      <dgm:spPr/>
    </dgm:pt>
    <dgm:pt modelId="{FB0CB0C5-26FD-466F-B2DB-985688B08D14}" type="pres">
      <dgm:prSet presAssocID="{5DAE8BD1-7E0E-4E64-961A-FA053D09291C}" presName="compNode" presStyleCnt="0"/>
      <dgm:spPr/>
    </dgm:pt>
    <dgm:pt modelId="{36ECDC61-7CB0-4649-A976-CB710C67DA26}" type="pres">
      <dgm:prSet presAssocID="{5DAE8BD1-7E0E-4E64-961A-FA053D09291C}" presName="bgRect" presStyleLbl="bgShp" presStyleIdx="2" presStyleCnt="3"/>
      <dgm:spPr/>
    </dgm:pt>
    <dgm:pt modelId="{6681DAE0-8F48-440A-BF6C-0073727A1B64}" type="pres">
      <dgm:prSet presAssocID="{5DAE8BD1-7E0E-4E64-961A-FA053D09291C}"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Schoolhouse"/>
        </a:ext>
      </dgm:extLst>
    </dgm:pt>
    <dgm:pt modelId="{DFE5E3E7-B152-4356-AC0F-42905913AFA0}" type="pres">
      <dgm:prSet presAssocID="{5DAE8BD1-7E0E-4E64-961A-FA053D09291C}" presName="spaceRect" presStyleCnt="0"/>
      <dgm:spPr/>
    </dgm:pt>
    <dgm:pt modelId="{7C898805-2197-49CD-874F-CA53911FC242}" type="pres">
      <dgm:prSet presAssocID="{5DAE8BD1-7E0E-4E64-961A-FA053D09291C}" presName="parTx" presStyleLbl="revTx" presStyleIdx="2" presStyleCnt="3">
        <dgm:presLayoutVars>
          <dgm:chMax val="0"/>
          <dgm:chPref val="0"/>
        </dgm:presLayoutVars>
      </dgm:prSet>
      <dgm:spPr/>
    </dgm:pt>
  </dgm:ptLst>
  <dgm:cxnLst>
    <dgm:cxn modelId="{41FDF51D-C2A3-4346-A8A5-B3A340B9D97C}" srcId="{7CE060CB-2D2E-4EDF-98D1-C9F5F4BCDA4D}" destId="{5DAE8BD1-7E0E-4E64-961A-FA053D09291C}" srcOrd="2" destOrd="0" parTransId="{BDE24262-1873-4B77-B085-D0B6EA2A1A48}" sibTransId="{A7D395FD-9540-4CD9-90A1-C767B281858A}"/>
    <dgm:cxn modelId="{DE90C127-641D-4764-B282-03A348D95812}" type="presOf" srcId="{7CE060CB-2D2E-4EDF-98D1-C9F5F4BCDA4D}" destId="{743FFE4C-0CE3-4C26-B106-2F55FEC23EBF}" srcOrd="0" destOrd="0" presId="urn:microsoft.com/office/officeart/2018/2/layout/IconVerticalSolidList"/>
    <dgm:cxn modelId="{83083E9B-7562-4F67-B665-B54438EE4DA4}" type="presOf" srcId="{5DAE8BD1-7E0E-4E64-961A-FA053D09291C}" destId="{7C898805-2197-49CD-874F-CA53911FC242}" srcOrd="0" destOrd="0" presId="urn:microsoft.com/office/officeart/2018/2/layout/IconVerticalSolidList"/>
    <dgm:cxn modelId="{4D94E7C2-42AC-48B5-BF88-2656C904899A}" type="presOf" srcId="{87D70C32-C93A-4169-95B4-CAFFC531BE2C}" destId="{1ECF4BAE-BB50-4A01-B4F2-29A2EFC2144A}" srcOrd="0" destOrd="0" presId="urn:microsoft.com/office/officeart/2018/2/layout/IconVerticalSolidList"/>
    <dgm:cxn modelId="{4E66F1DE-826D-469A-BD10-C76D9DC0242B}" srcId="{7CE060CB-2D2E-4EDF-98D1-C9F5F4BCDA4D}" destId="{E29359BF-30FD-477F-BF2B-61EA543E3AA1}" srcOrd="1" destOrd="0" parTransId="{60A436C4-DFE6-47D9-BDC5-D0936628A13F}" sibTransId="{7A81B6CB-EC5F-48D8-B0CA-023D68AAB314}"/>
    <dgm:cxn modelId="{25B082F1-1CA9-4FA5-98CF-950198CDE5D0}" type="presOf" srcId="{E29359BF-30FD-477F-BF2B-61EA543E3AA1}" destId="{659CC7AE-B612-4A06-B077-81EF40AF786B}" srcOrd="0" destOrd="0" presId="urn:microsoft.com/office/officeart/2018/2/layout/IconVerticalSolidList"/>
    <dgm:cxn modelId="{80DB35F6-81C7-4282-B18C-2387E4717FC7}" srcId="{7CE060CB-2D2E-4EDF-98D1-C9F5F4BCDA4D}" destId="{87D70C32-C93A-4169-95B4-CAFFC531BE2C}" srcOrd="0" destOrd="0" parTransId="{2DAA5F05-42C3-45FB-BFCD-6359665F1EA2}" sibTransId="{8FA61494-59C2-49E7-B98E-996A901E60CC}"/>
    <dgm:cxn modelId="{6FA7288C-773C-4756-89DB-21B10C0739C5}" type="presParOf" srcId="{743FFE4C-0CE3-4C26-B106-2F55FEC23EBF}" destId="{B4CEAA27-B218-485C-AF74-6AC9D236FF39}" srcOrd="0" destOrd="0" presId="urn:microsoft.com/office/officeart/2018/2/layout/IconVerticalSolidList"/>
    <dgm:cxn modelId="{381A31A5-1DDC-4F09-8578-2C2A179B96F8}" type="presParOf" srcId="{B4CEAA27-B218-485C-AF74-6AC9D236FF39}" destId="{319C474B-E7A2-4798-BD7F-B9E606FF4470}" srcOrd="0" destOrd="0" presId="urn:microsoft.com/office/officeart/2018/2/layout/IconVerticalSolidList"/>
    <dgm:cxn modelId="{64A5A071-7467-44DE-8B73-45FFFF393715}" type="presParOf" srcId="{B4CEAA27-B218-485C-AF74-6AC9D236FF39}" destId="{FC8ECFDD-9D02-44EB-9B1A-ED8A055F8BFD}" srcOrd="1" destOrd="0" presId="urn:microsoft.com/office/officeart/2018/2/layout/IconVerticalSolidList"/>
    <dgm:cxn modelId="{7EF53862-4128-41FC-B7B3-D6ACA5201B41}" type="presParOf" srcId="{B4CEAA27-B218-485C-AF74-6AC9D236FF39}" destId="{C51AF587-355F-4819-A13F-96A81D95297C}" srcOrd="2" destOrd="0" presId="urn:microsoft.com/office/officeart/2018/2/layout/IconVerticalSolidList"/>
    <dgm:cxn modelId="{EFE31833-8FE9-4D37-B834-963492079930}" type="presParOf" srcId="{B4CEAA27-B218-485C-AF74-6AC9D236FF39}" destId="{1ECF4BAE-BB50-4A01-B4F2-29A2EFC2144A}" srcOrd="3" destOrd="0" presId="urn:microsoft.com/office/officeart/2018/2/layout/IconVerticalSolidList"/>
    <dgm:cxn modelId="{0B3A36CF-AD25-480F-858A-E71CE39FD443}" type="presParOf" srcId="{743FFE4C-0CE3-4C26-B106-2F55FEC23EBF}" destId="{66F54049-D578-4E3B-B15A-A8FCEC04AC87}" srcOrd="1" destOrd="0" presId="urn:microsoft.com/office/officeart/2018/2/layout/IconVerticalSolidList"/>
    <dgm:cxn modelId="{6412D385-C28E-4F26-BE6E-5889BB2BF050}" type="presParOf" srcId="{743FFE4C-0CE3-4C26-B106-2F55FEC23EBF}" destId="{4835963C-306F-4D75-97C4-586D49D00C9E}" srcOrd="2" destOrd="0" presId="urn:microsoft.com/office/officeart/2018/2/layout/IconVerticalSolidList"/>
    <dgm:cxn modelId="{884FC948-8377-4432-9D17-BB5A1046DD19}" type="presParOf" srcId="{4835963C-306F-4D75-97C4-586D49D00C9E}" destId="{394202A3-6116-4D0C-B7AE-7543093EE2C0}" srcOrd="0" destOrd="0" presId="urn:microsoft.com/office/officeart/2018/2/layout/IconVerticalSolidList"/>
    <dgm:cxn modelId="{E5DBC0C2-FA16-42BD-8204-771C5CDF989B}" type="presParOf" srcId="{4835963C-306F-4D75-97C4-586D49D00C9E}" destId="{18B8E929-535B-4FAC-8A14-268E8F2EAB48}" srcOrd="1" destOrd="0" presId="urn:microsoft.com/office/officeart/2018/2/layout/IconVerticalSolidList"/>
    <dgm:cxn modelId="{90D29918-1A90-4313-9B15-81FA4F2110A4}" type="presParOf" srcId="{4835963C-306F-4D75-97C4-586D49D00C9E}" destId="{A15CC789-2010-45F4-B38D-CDDBC0C76B5F}" srcOrd="2" destOrd="0" presId="urn:microsoft.com/office/officeart/2018/2/layout/IconVerticalSolidList"/>
    <dgm:cxn modelId="{6F123EBD-07A3-4734-8EBE-BC5E00277B0F}" type="presParOf" srcId="{4835963C-306F-4D75-97C4-586D49D00C9E}" destId="{659CC7AE-B612-4A06-B077-81EF40AF786B}" srcOrd="3" destOrd="0" presId="urn:microsoft.com/office/officeart/2018/2/layout/IconVerticalSolidList"/>
    <dgm:cxn modelId="{800196D7-7AF8-4B25-AB9E-8CE70C65C70E}" type="presParOf" srcId="{743FFE4C-0CE3-4C26-B106-2F55FEC23EBF}" destId="{A043208B-7433-4C5E-9AC2-8BA9DEA6E188}" srcOrd="3" destOrd="0" presId="urn:microsoft.com/office/officeart/2018/2/layout/IconVerticalSolidList"/>
    <dgm:cxn modelId="{9E7C6EE9-D810-4D14-885B-D73EBA6BE3A0}" type="presParOf" srcId="{743FFE4C-0CE3-4C26-B106-2F55FEC23EBF}" destId="{FB0CB0C5-26FD-466F-B2DB-985688B08D14}" srcOrd="4" destOrd="0" presId="urn:microsoft.com/office/officeart/2018/2/layout/IconVerticalSolidList"/>
    <dgm:cxn modelId="{B8FA8138-8237-4A00-B495-54524FB4412E}" type="presParOf" srcId="{FB0CB0C5-26FD-466F-B2DB-985688B08D14}" destId="{36ECDC61-7CB0-4649-A976-CB710C67DA26}" srcOrd="0" destOrd="0" presId="urn:microsoft.com/office/officeart/2018/2/layout/IconVerticalSolidList"/>
    <dgm:cxn modelId="{962FB043-152E-4CAE-B05C-F5897E42E18B}" type="presParOf" srcId="{FB0CB0C5-26FD-466F-B2DB-985688B08D14}" destId="{6681DAE0-8F48-440A-BF6C-0073727A1B64}" srcOrd="1" destOrd="0" presId="urn:microsoft.com/office/officeart/2018/2/layout/IconVerticalSolidList"/>
    <dgm:cxn modelId="{C7B75882-6017-41DF-BE66-3A0ED0DD33C0}" type="presParOf" srcId="{FB0CB0C5-26FD-466F-B2DB-985688B08D14}" destId="{DFE5E3E7-B152-4356-AC0F-42905913AFA0}" srcOrd="2" destOrd="0" presId="urn:microsoft.com/office/officeart/2018/2/layout/IconVerticalSolidList"/>
    <dgm:cxn modelId="{FCCA4260-32EF-43C8-A8F3-2A110ED4FE52}" type="presParOf" srcId="{FB0CB0C5-26FD-466F-B2DB-985688B08D14}" destId="{7C898805-2197-49CD-874F-CA53911FC242}" srcOrd="3" destOrd="0" presId="urn:microsoft.com/office/officeart/2018/2/layout/IconVerticalSoli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9E6C1-77B4-490C-AB92-900137A40943}">
      <dsp:nvSpPr>
        <dsp:cNvPr id="0" name=""/>
        <dsp:cNvSpPr/>
      </dsp:nvSpPr>
      <dsp:spPr>
        <a:xfrm>
          <a:off x="0" y="0"/>
          <a:ext cx="7777226" cy="1551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b="1" u="sng" kern="1200" dirty="0"/>
            <a:t>Why is careers education important?</a:t>
          </a:r>
          <a:endParaRPr lang="en-US" sz="3900" kern="1200" dirty="0"/>
        </a:p>
      </dsp:txBody>
      <dsp:txXfrm>
        <a:off x="75734" y="75734"/>
        <a:ext cx="7625758" cy="1399952"/>
      </dsp:txXfrm>
    </dsp:sp>
    <dsp:sp modelId="{A29048BC-BA1D-4188-9BA7-A1AD57AFEAC9}">
      <dsp:nvSpPr>
        <dsp:cNvPr id="0" name=""/>
        <dsp:cNvSpPr/>
      </dsp:nvSpPr>
      <dsp:spPr>
        <a:xfrm>
          <a:off x="0" y="1556210"/>
          <a:ext cx="7777226" cy="3794310"/>
        </a:xfrm>
        <a:prstGeom prst="rect">
          <a:avLst/>
        </a:prstGeom>
        <a:noFill/>
        <a:ln>
          <a:solidFill>
            <a:srgbClr val="4FAB2F"/>
          </a:solidFill>
        </a:ln>
        <a:effectLst/>
      </dsp:spPr>
      <dsp:style>
        <a:lnRef idx="0">
          <a:scrgbClr r="0" g="0" b="0"/>
        </a:lnRef>
        <a:fillRef idx="0">
          <a:scrgbClr r="0" g="0" b="0"/>
        </a:fillRef>
        <a:effectRef idx="0">
          <a:scrgbClr r="0" g="0" b="0"/>
        </a:effectRef>
        <a:fontRef idx="minor"/>
      </dsp:style>
      <dsp:txBody>
        <a:bodyPr spcFirstLastPara="0" vert="horz" wrap="square" lIns="246927"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GB" sz="3000" b="1" kern="1200" dirty="0"/>
            <a:t>Encouraging student aspirations</a:t>
          </a:r>
          <a:endParaRPr lang="en-US" sz="3000" kern="1200" dirty="0"/>
        </a:p>
        <a:p>
          <a:pPr marL="285750" lvl="1" indent="-285750" algn="l" defTabSz="1333500">
            <a:lnSpc>
              <a:spcPct val="90000"/>
            </a:lnSpc>
            <a:spcBef>
              <a:spcPct val="0"/>
            </a:spcBef>
            <a:spcAft>
              <a:spcPct val="20000"/>
            </a:spcAft>
            <a:buChar char="•"/>
          </a:pPr>
          <a:r>
            <a:rPr lang="en-US" sz="3000" kern="1200" dirty="0"/>
            <a:t>Enabling students to make well informed decisions about GCSE options, post 16 choices and possible careers through careers education, advice &amp; guidance.</a:t>
          </a:r>
        </a:p>
        <a:p>
          <a:pPr marL="285750" lvl="1" indent="-285750" algn="l" defTabSz="1333500">
            <a:lnSpc>
              <a:spcPct val="90000"/>
            </a:lnSpc>
            <a:spcBef>
              <a:spcPct val="0"/>
            </a:spcBef>
            <a:spcAft>
              <a:spcPct val="20000"/>
            </a:spcAft>
            <a:buChar char="•"/>
          </a:pPr>
          <a:r>
            <a:rPr lang="en-US" sz="3000" kern="1200" dirty="0"/>
            <a:t>Encouraging personal development,</a:t>
          </a:r>
        </a:p>
        <a:p>
          <a:pPr marL="285750" lvl="1" indent="-285750" algn="l" defTabSz="1333500">
            <a:lnSpc>
              <a:spcPct val="90000"/>
            </a:lnSpc>
            <a:spcBef>
              <a:spcPct val="0"/>
            </a:spcBef>
            <a:spcAft>
              <a:spcPct val="20000"/>
            </a:spcAft>
            <a:buChar char="•"/>
          </a:pPr>
          <a:r>
            <a:rPr lang="en-US" sz="3000" kern="1200" dirty="0"/>
            <a:t>Linking what happens at school to future careers goals.</a:t>
          </a:r>
        </a:p>
      </dsp:txBody>
      <dsp:txXfrm>
        <a:off x="0" y="1556210"/>
        <a:ext cx="7777226" cy="3794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9E6C1-77B4-490C-AB92-900137A40943}">
      <dsp:nvSpPr>
        <dsp:cNvPr id="0" name=""/>
        <dsp:cNvSpPr/>
      </dsp:nvSpPr>
      <dsp:spPr>
        <a:xfrm>
          <a:off x="0" y="51591"/>
          <a:ext cx="7777226"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u="sng" kern="1200" dirty="0"/>
            <a:t>What we offer students: -</a:t>
          </a:r>
          <a:endParaRPr lang="en-US" sz="2600" kern="1200" dirty="0"/>
        </a:p>
      </dsp:txBody>
      <dsp:txXfrm>
        <a:off x="30442" y="82033"/>
        <a:ext cx="7716342" cy="562726"/>
      </dsp:txXfrm>
    </dsp:sp>
    <dsp:sp modelId="{A29048BC-BA1D-4188-9BA7-A1AD57AFEAC9}">
      <dsp:nvSpPr>
        <dsp:cNvPr id="0" name=""/>
        <dsp:cNvSpPr/>
      </dsp:nvSpPr>
      <dsp:spPr>
        <a:xfrm>
          <a:off x="0" y="675201"/>
          <a:ext cx="7777226" cy="4628520"/>
        </a:xfrm>
        <a:prstGeom prst="rect">
          <a:avLst/>
        </a:prstGeom>
        <a:noFill/>
        <a:ln>
          <a:solidFill>
            <a:srgbClr val="4FAB2F"/>
          </a:solidFill>
        </a:ln>
        <a:effectLst/>
      </dsp:spPr>
      <dsp:style>
        <a:lnRef idx="0">
          <a:scrgbClr r="0" g="0" b="0"/>
        </a:lnRef>
        <a:fillRef idx="0">
          <a:scrgbClr r="0" g="0" b="0"/>
        </a:fillRef>
        <a:effectRef idx="0">
          <a:scrgbClr r="0" g="0" b="0"/>
        </a:effectRef>
        <a:fontRef idx="minor"/>
      </dsp:style>
      <dsp:txBody>
        <a:bodyPr spcFirstLastPara="0" vert="horz" wrap="square" lIns="24692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b="1" kern="1200" dirty="0"/>
            <a:t>Regular tutor time careers lessons for all year groups and accompanying careers workbooks to build a strong foundation of careers education.</a:t>
          </a:r>
          <a:endParaRPr lang="en-US" sz="2000" kern="1200" dirty="0"/>
        </a:p>
        <a:p>
          <a:pPr marL="228600" lvl="1" indent="-228600" algn="l" defTabSz="889000">
            <a:lnSpc>
              <a:spcPct val="90000"/>
            </a:lnSpc>
            <a:spcBef>
              <a:spcPct val="0"/>
            </a:spcBef>
            <a:spcAft>
              <a:spcPct val="20000"/>
            </a:spcAft>
            <a:buChar char="•"/>
          </a:pPr>
          <a:r>
            <a:rPr lang="en-US" sz="2000" kern="1200" dirty="0"/>
            <a:t>Careers assemblies across all year groups about college, university and apprenticeships.</a:t>
          </a:r>
        </a:p>
        <a:p>
          <a:pPr marL="228600" lvl="1" indent="-228600" algn="l" defTabSz="889000">
            <a:lnSpc>
              <a:spcPct val="90000"/>
            </a:lnSpc>
            <a:spcBef>
              <a:spcPct val="0"/>
            </a:spcBef>
            <a:spcAft>
              <a:spcPct val="20000"/>
            </a:spcAft>
            <a:buChar char="•"/>
          </a:pPr>
          <a:r>
            <a:rPr lang="en-US" sz="2000" kern="1200" dirty="0"/>
            <a:t>Work Experience in Year 10 – we are introducing work experience opportunities for students in KS3, planning to start with Year 8 students.</a:t>
          </a:r>
        </a:p>
        <a:p>
          <a:pPr marL="228600" lvl="1" indent="-228600" algn="l" defTabSz="889000">
            <a:lnSpc>
              <a:spcPct val="90000"/>
            </a:lnSpc>
            <a:spcBef>
              <a:spcPct val="0"/>
            </a:spcBef>
            <a:spcAft>
              <a:spcPct val="20000"/>
            </a:spcAft>
            <a:buChar char="•"/>
          </a:pPr>
          <a:r>
            <a:rPr lang="en-US" sz="2000" kern="1200" dirty="0"/>
            <a:t>Mock interviews in Year 11 to improve student communication and confidence.</a:t>
          </a:r>
        </a:p>
        <a:p>
          <a:pPr marL="228600" lvl="1" indent="-228600" algn="l" defTabSz="889000">
            <a:lnSpc>
              <a:spcPct val="90000"/>
            </a:lnSpc>
            <a:spcBef>
              <a:spcPct val="0"/>
            </a:spcBef>
            <a:spcAft>
              <a:spcPct val="20000"/>
            </a:spcAft>
            <a:buChar char="•"/>
          </a:pPr>
          <a:r>
            <a:rPr lang="en-US" sz="2000" kern="1200" dirty="0"/>
            <a:t>Every student has a 1:1 meeting in KS4 with a qualified careers adviser.</a:t>
          </a:r>
        </a:p>
        <a:p>
          <a:pPr marL="228600" lvl="1" indent="-228600" algn="l" defTabSz="889000">
            <a:lnSpc>
              <a:spcPct val="90000"/>
            </a:lnSpc>
            <a:spcBef>
              <a:spcPct val="0"/>
            </a:spcBef>
            <a:spcAft>
              <a:spcPct val="20000"/>
            </a:spcAft>
            <a:buChar char="•"/>
          </a:pPr>
          <a:r>
            <a:rPr lang="en-US" sz="2000" kern="1200" dirty="0"/>
            <a:t>All students have access to the Careers team in B145 at break or lunchtime for information and guidance.</a:t>
          </a:r>
        </a:p>
        <a:p>
          <a:pPr marL="228600" lvl="1" indent="-228600" algn="l" defTabSz="889000">
            <a:lnSpc>
              <a:spcPct val="90000"/>
            </a:lnSpc>
            <a:spcBef>
              <a:spcPct val="0"/>
            </a:spcBef>
            <a:spcAft>
              <a:spcPct val="20000"/>
            </a:spcAft>
            <a:buChar char="•"/>
          </a:pPr>
          <a:endParaRPr lang="en-US" sz="2000" kern="1200" dirty="0"/>
        </a:p>
      </dsp:txBody>
      <dsp:txXfrm>
        <a:off x="0" y="675201"/>
        <a:ext cx="7777226" cy="4628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9E6C1-77B4-490C-AB92-900137A40943}">
      <dsp:nvSpPr>
        <dsp:cNvPr id="0" name=""/>
        <dsp:cNvSpPr/>
      </dsp:nvSpPr>
      <dsp:spPr>
        <a:xfrm>
          <a:off x="0" y="139385"/>
          <a:ext cx="6618128"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u="sng" kern="1200" dirty="0"/>
            <a:t>What we offer Year 9 students: -</a:t>
          </a:r>
          <a:endParaRPr lang="en-US" sz="2800" kern="1200" dirty="0"/>
        </a:p>
      </dsp:txBody>
      <dsp:txXfrm>
        <a:off x="32784" y="172169"/>
        <a:ext cx="6552560" cy="606012"/>
      </dsp:txXfrm>
    </dsp:sp>
    <dsp:sp modelId="{A29048BC-BA1D-4188-9BA7-A1AD57AFEAC9}">
      <dsp:nvSpPr>
        <dsp:cNvPr id="0" name=""/>
        <dsp:cNvSpPr/>
      </dsp:nvSpPr>
      <dsp:spPr>
        <a:xfrm>
          <a:off x="0" y="810965"/>
          <a:ext cx="6618128" cy="4404960"/>
        </a:xfrm>
        <a:prstGeom prst="rect">
          <a:avLst/>
        </a:prstGeom>
        <a:noFill/>
        <a:ln>
          <a:solidFill>
            <a:srgbClr val="4FAB2F"/>
          </a:solidFill>
        </a:ln>
        <a:effectLst/>
      </dsp:spPr>
      <dsp:style>
        <a:lnRef idx="0">
          <a:scrgbClr r="0" g="0" b="0"/>
        </a:lnRef>
        <a:fillRef idx="0">
          <a:scrgbClr r="0" g="0" b="0"/>
        </a:fillRef>
        <a:effectRef idx="0">
          <a:scrgbClr r="0" g="0" b="0"/>
        </a:effectRef>
        <a:fontRef idx="minor"/>
      </dsp:style>
      <dsp:txBody>
        <a:bodyPr spcFirstLastPara="0" vert="horz" wrap="square" lIns="2101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b="1" kern="1200" dirty="0"/>
            <a:t>Regular termly tutor time careers lessons throughout the year</a:t>
          </a:r>
          <a:r>
            <a:rPr lang="en-GB" sz="2200" kern="1200" dirty="0"/>
            <a:t>. </a:t>
          </a:r>
          <a:endParaRPr lang="en-US" sz="2200" kern="1200" dirty="0"/>
        </a:p>
        <a:p>
          <a:pPr marL="228600" lvl="1" indent="-228600" algn="l" defTabSz="977900">
            <a:lnSpc>
              <a:spcPct val="90000"/>
            </a:lnSpc>
            <a:spcBef>
              <a:spcPct val="0"/>
            </a:spcBef>
            <a:spcAft>
              <a:spcPct val="20000"/>
            </a:spcAft>
            <a:buChar char="•"/>
          </a:pPr>
          <a:r>
            <a:rPr lang="en-US" sz="2200" kern="1200" dirty="0"/>
            <a:t>A Careers workbook to complete during the tutor time careers lessons to prepare students for choosing options and future study/career choices.</a:t>
          </a:r>
        </a:p>
        <a:p>
          <a:pPr marL="228600" lvl="1" indent="-228600" algn="l" defTabSz="977900">
            <a:lnSpc>
              <a:spcPct val="90000"/>
            </a:lnSpc>
            <a:spcBef>
              <a:spcPct val="0"/>
            </a:spcBef>
            <a:spcAft>
              <a:spcPct val="20000"/>
            </a:spcAft>
            <a:buChar char="•"/>
          </a:pPr>
          <a:r>
            <a:rPr lang="en-US" sz="2200" kern="1200" dirty="0"/>
            <a:t>We are in the planning stage to be able to offer students in KS3 mini work experience opportunities – to be implemented over the next 2 years.</a:t>
          </a:r>
        </a:p>
        <a:p>
          <a:pPr marL="228600" lvl="1" indent="-228600" algn="l" defTabSz="977900">
            <a:lnSpc>
              <a:spcPct val="90000"/>
            </a:lnSpc>
            <a:spcBef>
              <a:spcPct val="0"/>
            </a:spcBef>
            <a:spcAft>
              <a:spcPct val="20000"/>
            </a:spcAft>
            <a:buChar char="•"/>
          </a:pPr>
          <a:r>
            <a:rPr lang="en-GB" sz="2200" kern="1200" dirty="0"/>
            <a:t>Students can email the team – </a:t>
          </a:r>
          <a:r>
            <a:rPr lang="en-GB" sz="2200" kern="1200" dirty="0">
              <a:hlinkClick xmlns:r="http://schemas.openxmlformats.org/officeDocument/2006/relationships" r:id="rId1"/>
            </a:rPr>
            <a:t>careers@rushey-tmet.uk</a:t>
          </a:r>
          <a:r>
            <a:rPr lang="en-GB" sz="2200" kern="1200" dirty="0"/>
            <a:t> if they have any questions about careers.  </a:t>
          </a:r>
          <a:endParaRPr lang="en-US" sz="2200" kern="1200" dirty="0"/>
        </a:p>
        <a:p>
          <a:pPr marL="228600" lvl="1" indent="-228600" algn="l" defTabSz="977900">
            <a:lnSpc>
              <a:spcPct val="90000"/>
            </a:lnSpc>
            <a:spcBef>
              <a:spcPct val="0"/>
            </a:spcBef>
            <a:spcAft>
              <a:spcPct val="20000"/>
            </a:spcAft>
            <a:buChar char="•"/>
          </a:pPr>
          <a:r>
            <a:rPr lang="en-GB" sz="2200" b="1" kern="1200" dirty="0"/>
            <a:t>Our office is B145  </a:t>
          </a:r>
          <a:r>
            <a:rPr lang="en-GB" sz="2200" kern="1200" dirty="0"/>
            <a:t>- students are welcome to come and see us for additional help and support at break or lunchtime.</a:t>
          </a:r>
          <a:endParaRPr lang="en-US" sz="2200" kern="1200" dirty="0"/>
        </a:p>
      </dsp:txBody>
      <dsp:txXfrm>
        <a:off x="0" y="810965"/>
        <a:ext cx="6618128" cy="4404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4FB7F-528E-47D8-90E2-86926C108FA8}">
      <dsp:nvSpPr>
        <dsp:cNvPr id="0" name=""/>
        <dsp:cNvSpPr/>
      </dsp:nvSpPr>
      <dsp:spPr>
        <a:xfrm>
          <a:off x="0" y="96252"/>
          <a:ext cx="774257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Options – linking subjects to courses &amp; careers</a:t>
          </a:r>
        </a:p>
      </dsp:txBody>
      <dsp:txXfrm>
        <a:off x="25210" y="121462"/>
        <a:ext cx="7692150" cy="466007"/>
      </dsp:txXfrm>
    </dsp:sp>
    <dsp:sp modelId="{69244195-3214-4A1B-8E0D-B176C03505EE}">
      <dsp:nvSpPr>
        <dsp:cNvPr id="0" name=""/>
        <dsp:cNvSpPr/>
      </dsp:nvSpPr>
      <dsp:spPr>
        <a:xfrm>
          <a:off x="0" y="650119"/>
          <a:ext cx="774257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LMI – what is it and what does it mean for me?</a:t>
          </a:r>
          <a:endParaRPr lang="en-US" sz="1300" kern="1200" dirty="0"/>
        </a:p>
      </dsp:txBody>
      <dsp:txXfrm>
        <a:off x="25210" y="675329"/>
        <a:ext cx="7692150" cy="466007"/>
      </dsp:txXfrm>
    </dsp:sp>
    <dsp:sp modelId="{FE27A0AB-B19E-4584-833E-59A8CD6CBFC3}">
      <dsp:nvSpPr>
        <dsp:cNvPr id="0" name=""/>
        <dsp:cNvSpPr/>
      </dsp:nvSpPr>
      <dsp:spPr>
        <a:xfrm>
          <a:off x="0" y="1203986"/>
          <a:ext cx="774257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Decision making – choosing what to study in KS4</a:t>
          </a:r>
          <a:endParaRPr lang="en-US" sz="1300" kern="1200" dirty="0"/>
        </a:p>
      </dsp:txBody>
      <dsp:txXfrm>
        <a:off x="25210" y="1229196"/>
        <a:ext cx="7692150" cy="466007"/>
      </dsp:txXfrm>
    </dsp:sp>
    <dsp:sp modelId="{0E0B03C5-E45E-4D6A-8877-135778EC2F8E}">
      <dsp:nvSpPr>
        <dsp:cNvPr id="0" name=""/>
        <dsp:cNvSpPr/>
      </dsp:nvSpPr>
      <dsp:spPr>
        <a:xfrm>
          <a:off x="0" y="1757853"/>
          <a:ext cx="774257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What are my skills</a:t>
          </a:r>
        </a:p>
      </dsp:txBody>
      <dsp:txXfrm>
        <a:off x="25210" y="1783063"/>
        <a:ext cx="7692150" cy="466007"/>
      </dsp:txXfrm>
    </dsp:sp>
    <dsp:sp modelId="{E896C9A5-3884-44E4-AEF2-F4586B5796BE}">
      <dsp:nvSpPr>
        <dsp:cNvPr id="0" name=""/>
        <dsp:cNvSpPr/>
      </dsp:nvSpPr>
      <dsp:spPr>
        <a:xfrm>
          <a:off x="0" y="2311720"/>
          <a:ext cx="774257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Managing Money</a:t>
          </a:r>
          <a:endParaRPr lang="en-US" sz="1300" kern="1200" dirty="0"/>
        </a:p>
      </dsp:txBody>
      <dsp:txXfrm>
        <a:off x="25210" y="2336930"/>
        <a:ext cx="7692150" cy="466007"/>
      </dsp:txXfrm>
    </dsp:sp>
    <dsp:sp modelId="{C7E44951-85B5-442A-BBCA-ED51A4D97332}">
      <dsp:nvSpPr>
        <dsp:cNvPr id="0" name=""/>
        <dsp:cNvSpPr/>
      </dsp:nvSpPr>
      <dsp:spPr>
        <a:xfrm>
          <a:off x="0" y="2888737"/>
          <a:ext cx="774257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The importance and benefits of being a lifelong learner</a:t>
          </a:r>
        </a:p>
      </dsp:txBody>
      <dsp:txXfrm>
        <a:off x="25210" y="2913947"/>
        <a:ext cx="7692150" cy="466007"/>
      </dsp:txXfrm>
    </dsp:sp>
    <dsp:sp modelId="{5D53CFC1-4A42-40CF-9F8C-81A3DB21B28F}">
      <dsp:nvSpPr>
        <dsp:cNvPr id="0" name=""/>
        <dsp:cNvSpPr/>
      </dsp:nvSpPr>
      <dsp:spPr>
        <a:xfrm>
          <a:off x="0" y="3419455"/>
          <a:ext cx="774257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What different routes are available to you</a:t>
          </a:r>
        </a:p>
      </dsp:txBody>
      <dsp:txXfrm>
        <a:off x="25210" y="3444665"/>
        <a:ext cx="7692150" cy="466007"/>
      </dsp:txXfrm>
    </dsp:sp>
    <dsp:sp modelId="{E57D04CF-2A11-4279-848B-435BEA3997FE}">
      <dsp:nvSpPr>
        <dsp:cNvPr id="0" name=""/>
        <dsp:cNvSpPr/>
      </dsp:nvSpPr>
      <dsp:spPr>
        <a:xfrm>
          <a:off x="0" y="3973322"/>
          <a:ext cx="774257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Setting targets</a:t>
          </a:r>
        </a:p>
      </dsp:txBody>
      <dsp:txXfrm>
        <a:off x="25210" y="3998532"/>
        <a:ext cx="7692150" cy="466007"/>
      </dsp:txXfrm>
    </dsp:sp>
    <dsp:sp modelId="{8A8DAC94-25A1-40E0-AC3C-0B6B489A6552}">
      <dsp:nvSpPr>
        <dsp:cNvPr id="0" name=""/>
        <dsp:cNvSpPr/>
      </dsp:nvSpPr>
      <dsp:spPr>
        <a:xfrm>
          <a:off x="0" y="4527189"/>
          <a:ext cx="774257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We offer unbiased information, advice and guidance to enable your child to make their own fully informed decision about their future after Rushey Mead Academy</a:t>
          </a:r>
          <a:endParaRPr lang="en-US" sz="1300" kern="1200"/>
        </a:p>
      </dsp:txBody>
      <dsp:txXfrm>
        <a:off x="25210" y="4552399"/>
        <a:ext cx="7692150" cy="466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8FD59-8B23-438C-8256-5BFB4DE30D5D}">
      <dsp:nvSpPr>
        <dsp:cNvPr id="0" name=""/>
        <dsp:cNvSpPr/>
      </dsp:nvSpPr>
      <dsp:spPr>
        <a:xfrm>
          <a:off x="0" y="27927"/>
          <a:ext cx="6586365" cy="5140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In Year 9 students will be offered 2 option choices to study in Year 10</a:t>
          </a:r>
        </a:p>
      </dsp:txBody>
      <dsp:txXfrm>
        <a:off x="25094" y="53021"/>
        <a:ext cx="6536177" cy="463869"/>
      </dsp:txXfrm>
    </dsp:sp>
    <dsp:sp modelId="{D999C5D7-9F09-41D3-9BF0-22B57EE878E4}">
      <dsp:nvSpPr>
        <dsp:cNvPr id="0" name=""/>
        <dsp:cNvSpPr/>
      </dsp:nvSpPr>
      <dsp:spPr>
        <a:xfrm>
          <a:off x="0" y="582304"/>
          <a:ext cx="6586365"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Students considering  the academic route of A levels at college will be guided towards studying either History or Geography.</a:t>
          </a:r>
        </a:p>
      </dsp:txBody>
      <dsp:txXfrm>
        <a:off x="27149" y="609453"/>
        <a:ext cx="6532067" cy="501854"/>
      </dsp:txXfrm>
    </dsp:sp>
    <dsp:sp modelId="{EC6A1FF0-3E8E-4D94-8F92-19EF7D091C0E}">
      <dsp:nvSpPr>
        <dsp:cNvPr id="0" name=""/>
        <dsp:cNvSpPr/>
      </dsp:nvSpPr>
      <dsp:spPr>
        <a:xfrm>
          <a:off x="0" y="1178776"/>
          <a:ext cx="6586365" cy="8979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Options include</a:t>
          </a:r>
          <a:r>
            <a:rPr lang="en-US" sz="1400" kern="1200" dirty="0"/>
            <a:t>: - Art, Photography, Design Technology, Drama, Food &amp; Nutrition, Music, Physical Education &amp; Health&amp; Social Care</a:t>
          </a:r>
        </a:p>
      </dsp:txBody>
      <dsp:txXfrm>
        <a:off x="43835" y="1222611"/>
        <a:ext cx="6498695" cy="810287"/>
      </dsp:txXfrm>
    </dsp:sp>
    <dsp:sp modelId="{70B6DB12-838A-4992-94BA-CEF745913523}">
      <dsp:nvSpPr>
        <dsp:cNvPr id="0" name=""/>
        <dsp:cNvSpPr/>
      </dsp:nvSpPr>
      <dsp:spPr>
        <a:xfrm>
          <a:off x="0" y="2117054"/>
          <a:ext cx="6586365" cy="8196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Other options are: </a:t>
          </a:r>
          <a:r>
            <a:rPr lang="en-US" sz="1400" kern="1200" dirty="0"/>
            <a:t>- Computer Science, Geography, History, Economics &amp; Media    </a:t>
          </a:r>
        </a:p>
      </dsp:txBody>
      <dsp:txXfrm>
        <a:off x="40011" y="2157065"/>
        <a:ext cx="6506343" cy="739601"/>
      </dsp:txXfrm>
    </dsp:sp>
    <dsp:sp modelId="{6792C06E-812E-4A88-B8B8-C57A28DD2284}">
      <dsp:nvSpPr>
        <dsp:cNvPr id="0" name=""/>
        <dsp:cNvSpPr/>
      </dsp:nvSpPr>
      <dsp:spPr>
        <a:xfrm>
          <a:off x="0" y="2976998"/>
          <a:ext cx="6586365" cy="11466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Students need to study these subjects if they want to continue studying them after Rushey Mead at college: - </a:t>
          </a:r>
          <a:r>
            <a:rPr lang="en-US" sz="1400" b="1" kern="1200" dirty="0"/>
            <a:t>Art, Design, Photography, PE, Food, Drama, Dance, Music</a:t>
          </a:r>
        </a:p>
      </dsp:txBody>
      <dsp:txXfrm>
        <a:off x="55976" y="3032974"/>
        <a:ext cx="6474413" cy="1034717"/>
      </dsp:txXfrm>
    </dsp:sp>
    <dsp:sp modelId="{6151B8F4-DF3B-4344-AB17-649E231EF1D3}">
      <dsp:nvSpPr>
        <dsp:cNvPr id="0" name=""/>
        <dsp:cNvSpPr/>
      </dsp:nvSpPr>
      <dsp:spPr>
        <a:xfrm>
          <a:off x="0" y="4163987"/>
          <a:ext cx="6586365" cy="1132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Students do not need to have studied these subjects at Rushey Mead if they want to study them at college: - </a:t>
          </a:r>
          <a:r>
            <a:rPr lang="en-US" sz="1400" b="1" kern="1200" dirty="0"/>
            <a:t>Computer Science, Economics, Media, Health &amp; Social Care</a:t>
          </a:r>
        </a:p>
      </dsp:txBody>
      <dsp:txXfrm>
        <a:off x="55290" y="4219277"/>
        <a:ext cx="6475785" cy="1022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B3222-2BE0-4398-BE69-C092DAD59514}">
      <dsp:nvSpPr>
        <dsp:cNvPr id="0" name=""/>
        <dsp:cNvSpPr/>
      </dsp:nvSpPr>
      <dsp:spPr>
        <a:xfrm>
          <a:off x="0" y="155041"/>
          <a:ext cx="7096754" cy="1635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Every student studies the equivalent of 7 or 8 GCSEs at Rushey Mead BEFORE they add their options. They already study a wide range of subjects which will enable them to study A levels at college if they achieve the grades required.</a:t>
          </a:r>
        </a:p>
      </dsp:txBody>
      <dsp:txXfrm>
        <a:off x="79861" y="234902"/>
        <a:ext cx="6937032" cy="1476230"/>
      </dsp:txXfrm>
    </dsp:sp>
    <dsp:sp modelId="{A5357E64-0ED2-4103-A39B-D04FB5C7BE8B}">
      <dsp:nvSpPr>
        <dsp:cNvPr id="0" name=""/>
        <dsp:cNvSpPr/>
      </dsp:nvSpPr>
      <dsp:spPr>
        <a:xfrm>
          <a:off x="0" y="1831313"/>
          <a:ext cx="7096754" cy="1635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effectLst/>
              <a:latin typeface="Calibri" panose="020F0502020204030204" pitchFamily="34" charset="0"/>
              <a:ea typeface="Calibri" panose="020F0502020204030204" pitchFamily="34" charset="0"/>
              <a:cs typeface="Times New Roman" panose="02020603050405020304" pitchFamily="18" charset="0"/>
            </a:rPr>
            <a:t>History</a:t>
          </a:r>
          <a:r>
            <a:rPr lang="en-GB" sz="1400" kern="1200" dirty="0">
              <a:effectLst/>
              <a:latin typeface="Calibri" panose="020F0502020204030204" pitchFamily="34" charset="0"/>
              <a:ea typeface="Calibri" panose="020F0502020204030204" pitchFamily="34" charset="0"/>
              <a:cs typeface="Times New Roman" panose="02020603050405020304" pitchFamily="18" charset="0"/>
            </a:rPr>
            <a:t> is a challenging subject that requires a good memory for dates and issues, and an analytical mind. You learn to question the reliability of sources, which makes it good for developing critical thinking skills that will be essential once you get to university. We all live in a volatile, dynamic, and interconnected world. Knowledge of the past is essential in understanding and trying to make sense of what's happening now. GCSE History helps us to do both, through studying key events and individuals from the past and the ways in which they have shaped our present. </a:t>
          </a:r>
          <a:endParaRPr lang="en-US" sz="1400" kern="1200" dirty="0"/>
        </a:p>
      </dsp:txBody>
      <dsp:txXfrm>
        <a:off x="79861" y="1911174"/>
        <a:ext cx="6937032" cy="1476230"/>
      </dsp:txXfrm>
    </dsp:sp>
    <dsp:sp modelId="{1C2C3AF0-B706-484B-9D9C-0F408D9581D4}">
      <dsp:nvSpPr>
        <dsp:cNvPr id="0" name=""/>
        <dsp:cNvSpPr/>
      </dsp:nvSpPr>
      <dsp:spPr>
        <a:xfrm>
          <a:off x="0" y="3507586"/>
          <a:ext cx="7096754" cy="1635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GB" sz="1400" b="1" kern="1200">
              <a:effectLst/>
              <a:latin typeface="Calibri" panose="020F0502020204030204" pitchFamily="34" charset="0"/>
              <a:ea typeface="Calibri" panose="020F0502020204030204" pitchFamily="34" charset="0"/>
              <a:cs typeface="Times New Roman" panose="02020603050405020304" pitchFamily="18" charset="0"/>
            </a:rPr>
            <a:t>Geography</a:t>
          </a:r>
          <a:r>
            <a:rPr lang="en-GB" sz="1400" kern="1200">
              <a:effectLst/>
              <a:latin typeface="Calibri" panose="020F0502020204030204" pitchFamily="34" charset="0"/>
              <a:ea typeface="Calibri" panose="020F0502020204030204" pitchFamily="34" charset="0"/>
              <a:cs typeface="Times New Roman" panose="02020603050405020304" pitchFamily="18" charset="0"/>
            </a:rPr>
            <a:t> is the study of the shape and features of the Earth's surface, including countries, vegetation, climates, how humans use the world's resources and the environmental impact that humans have on these resources. This is a subject gaining more importance and momentum due to the issues arising from climate change and our need to protect our environment. Geography provides students with the knowledge and transferable skills that will reward them personally and assist their personal development.</a:t>
          </a:r>
        </a:p>
      </dsp:txBody>
      <dsp:txXfrm>
        <a:off x="79861" y="3587447"/>
        <a:ext cx="6937032" cy="14762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8FD59-8B23-438C-8256-5BFB4DE30D5D}">
      <dsp:nvSpPr>
        <dsp:cNvPr id="0" name=""/>
        <dsp:cNvSpPr/>
      </dsp:nvSpPr>
      <dsp:spPr>
        <a:xfrm>
          <a:off x="0" y="594774"/>
          <a:ext cx="6278477"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Maths &amp; English GCSEs</a:t>
          </a:r>
          <a:endParaRPr lang="en-US" sz="1400" kern="1200" dirty="0"/>
        </a:p>
      </dsp:txBody>
      <dsp:txXfrm>
        <a:off x="27149" y="621923"/>
        <a:ext cx="6224179" cy="501854"/>
      </dsp:txXfrm>
    </dsp:sp>
    <dsp:sp modelId="{41277069-ACA6-451E-A044-2CAE87A12436}">
      <dsp:nvSpPr>
        <dsp:cNvPr id="0" name=""/>
        <dsp:cNvSpPr/>
      </dsp:nvSpPr>
      <dsp:spPr>
        <a:xfrm>
          <a:off x="0" y="1191247"/>
          <a:ext cx="6278477"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Attendance matters – aim for 90% plus - evidence shows that the students with the highest attendance at school achieve the best GCSE and A level results </a:t>
          </a:r>
          <a:endParaRPr lang="en-US" sz="1400" b="1" kern="1200" dirty="0"/>
        </a:p>
      </dsp:txBody>
      <dsp:txXfrm>
        <a:off x="27149" y="1218396"/>
        <a:ext cx="6224179" cy="501854"/>
      </dsp:txXfrm>
    </dsp:sp>
    <dsp:sp modelId="{51DFF780-2C8B-4D92-9C12-4AF2F3FC263A}">
      <dsp:nvSpPr>
        <dsp:cNvPr id="0" name=""/>
        <dsp:cNvSpPr/>
      </dsp:nvSpPr>
      <dsp:spPr>
        <a:xfrm>
          <a:off x="0" y="1787719"/>
          <a:ext cx="6278477"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Punctuality</a:t>
          </a:r>
          <a:r>
            <a:rPr lang="en-GB" sz="1400" kern="1200" dirty="0"/>
            <a:t> – on time, every time to school and lessons – not only is it disruptive to tutor time and lessons if your child arrives late but it interrupts your child’s learning</a:t>
          </a:r>
          <a:endParaRPr lang="en-US" sz="1400" kern="1200" dirty="0"/>
        </a:p>
      </dsp:txBody>
      <dsp:txXfrm>
        <a:off x="27149" y="1814868"/>
        <a:ext cx="6224179" cy="501854"/>
      </dsp:txXfrm>
    </dsp:sp>
    <dsp:sp modelId="{EC6A1FF0-3E8E-4D94-8F92-19EF7D091C0E}">
      <dsp:nvSpPr>
        <dsp:cNvPr id="0" name=""/>
        <dsp:cNvSpPr/>
      </dsp:nvSpPr>
      <dsp:spPr>
        <a:xfrm>
          <a:off x="0" y="2384191"/>
          <a:ext cx="6278477"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Homework – This is important as it helps embed a student’s learning  </a:t>
          </a:r>
          <a:endParaRPr lang="en-US" sz="1400" b="1" kern="1200" dirty="0"/>
        </a:p>
      </dsp:txBody>
      <dsp:txXfrm>
        <a:off x="27149" y="2411340"/>
        <a:ext cx="6224179" cy="501854"/>
      </dsp:txXfrm>
    </dsp:sp>
    <dsp:sp modelId="{70B6DB12-838A-4992-94BA-CEF745913523}">
      <dsp:nvSpPr>
        <dsp:cNvPr id="0" name=""/>
        <dsp:cNvSpPr/>
      </dsp:nvSpPr>
      <dsp:spPr>
        <a:xfrm>
          <a:off x="0" y="2980663"/>
          <a:ext cx="6278477"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Behaviour in lessons</a:t>
          </a:r>
          <a:endParaRPr lang="en-US" sz="1400" b="1" kern="1200" dirty="0"/>
        </a:p>
      </dsp:txBody>
      <dsp:txXfrm>
        <a:off x="27149" y="3007812"/>
        <a:ext cx="6224179" cy="501854"/>
      </dsp:txXfrm>
    </dsp:sp>
    <dsp:sp modelId="{6792C06E-812E-4A88-B8B8-C57A28DD2284}">
      <dsp:nvSpPr>
        <dsp:cNvPr id="0" name=""/>
        <dsp:cNvSpPr/>
      </dsp:nvSpPr>
      <dsp:spPr>
        <a:xfrm>
          <a:off x="0" y="3577135"/>
          <a:ext cx="6278477"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Work/Life Balance – Encourage your child to have activities outside of their studies – after school clubs are available at Rushey Mead </a:t>
          </a:r>
        </a:p>
      </dsp:txBody>
      <dsp:txXfrm>
        <a:off x="27149" y="3604284"/>
        <a:ext cx="6224179" cy="501854"/>
      </dsp:txXfrm>
    </dsp:sp>
    <dsp:sp modelId="{6151B8F4-DF3B-4344-AB17-649E231EF1D3}">
      <dsp:nvSpPr>
        <dsp:cNvPr id="0" name=""/>
        <dsp:cNvSpPr/>
      </dsp:nvSpPr>
      <dsp:spPr>
        <a:xfrm>
          <a:off x="0" y="4173607"/>
          <a:ext cx="6278477"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Talk to your child about their schoolwork so that you can support them if they become worried about it</a:t>
          </a:r>
        </a:p>
      </dsp:txBody>
      <dsp:txXfrm>
        <a:off x="27149" y="4200756"/>
        <a:ext cx="6224179" cy="5018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1E696-7612-44BC-A34D-4E8CD408EF8E}">
      <dsp:nvSpPr>
        <dsp:cNvPr id="0" name=""/>
        <dsp:cNvSpPr/>
      </dsp:nvSpPr>
      <dsp:spPr>
        <a:xfrm>
          <a:off x="257567" y="342513"/>
          <a:ext cx="917785" cy="9177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B9FA4-685F-4E0B-B244-CE85648C44B6}">
      <dsp:nvSpPr>
        <dsp:cNvPr id="0" name=""/>
        <dsp:cNvSpPr/>
      </dsp:nvSpPr>
      <dsp:spPr>
        <a:xfrm>
          <a:off x="450302" y="535248"/>
          <a:ext cx="532315" cy="532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734C2E-17D6-49B1-80F1-9C87C710104B}">
      <dsp:nvSpPr>
        <dsp:cNvPr id="0" name=""/>
        <dsp:cNvSpPr/>
      </dsp:nvSpPr>
      <dsp:spPr>
        <a:xfrm>
          <a:off x="1372022" y="342513"/>
          <a:ext cx="2163352" cy="91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Over </a:t>
          </a:r>
          <a:r>
            <a:rPr lang="en-GB" sz="1800" b="1" kern="1200" dirty="0"/>
            <a:t>350 different careers </a:t>
          </a:r>
          <a:r>
            <a:rPr lang="en-GB" sz="1800" kern="1200" dirty="0"/>
            <a:t>in the NHS</a:t>
          </a:r>
          <a:endParaRPr lang="en-US" sz="1800" kern="1200" dirty="0"/>
        </a:p>
      </dsp:txBody>
      <dsp:txXfrm>
        <a:off x="1372022" y="342513"/>
        <a:ext cx="2163352" cy="917785"/>
      </dsp:txXfrm>
    </dsp:sp>
    <dsp:sp modelId="{3A0DC15B-A98F-4A40-873B-87F43B79881F}">
      <dsp:nvSpPr>
        <dsp:cNvPr id="0" name=""/>
        <dsp:cNvSpPr/>
      </dsp:nvSpPr>
      <dsp:spPr>
        <a:xfrm>
          <a:off x="3912321" y="342513"/>
          <a:ext cx="917785" cy="9177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E91B37-8CA0-431C-A398-09965B8AF9A5}">
      <dsp:nvSpPr>
        <dsp:cNvPr id="0" name=""/>
        <dsp:cNvSpPr/>
      </dsp:nvSpPr>
      <dsp:spPr>
        <a:xfrm>
          <a:off x="4105056" y="535248"/>
          <a:ext cx="532315" cy="532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291A0-E876-470B-BD67-652290BEEBA2}">
      <dsp:nvSpPr>
        <dsp:cNvPr id="0" name=""/>
        <dsp:cNvSpPr/>
      </dsp:nvSpPr>
      <dsp:spPr>
        <a:xfrm>
          <a:off x="5026776" y="342513"/>
          <a:ext cx="2163352" cy="91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The NHS is the employer that advertises the most jobs locally </a:t>
          </a:r>
          <a:endParaRPr lang="en-US" sz="1600" kern="1200" dirty="0"/>
        </a:p>
      </dsp:txBody>
      <dsp:txXfrm>
        <a:off x="5026776" y="342513"/>
        <a:ext cx="2163352" cy="917785"/>
      </dsp:txXfrm>
    </dsp:sp>
    <dsp:sp modelId="{C22D3B8C-9525-4EE7-B6C5-AA80A46720B1}">
      <dsp:nvSpPr>
        <dsp:cNvPr id="0" name=""/>
        <dsp:cNvSpPr/>
      </dsp:nvSpPr>
      <dsp:spPr>
        <a:xfrm>
          <a:off x="7567075" y="342513"/>
          <a:ext cx="917785" cy="9177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600C2-47E3-4ECE-9A72-7F47D905D0E2}">
      <dsp:nvSpPr>
        <dsp:cNvPr id="0" name=""/>
        <dsp:cNvSpPr/>
      </dsp:nvSpPr>
      <dsp:spPr>
        <a:xfrm>
          <a:off x="7759810" y="535248"/>
          <a:ext cx="532315" cy="532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9FC80-54CE-40CD-A364-8AC9D6339BAA}">
      <dsp:nvSpPr>
        <dsp:cNvPr id="0" name=""/>
        <dsp:cNvSpPr/>
      </dsp:nvSpPr>
      <dsp:spPr>
        <a:xfrm>
          <a:off x="8681529" y="342513"/>
          <a:ext cx="2163352" cy="91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Leicestershire is world renowned for services in Cardiovascular and Respiratory Medicine </a:t>
          </a:r>
          <a:endParaRPr lang="en-US" sz="1400" kern="1200" dirty="0"/>
        </a:p>
      </dsp:txBody>
      <dsp:txXfrm>
        <a:off x="8681529" y="342513"/>
        <a:ext cx="2163352" cy="917785"/>
      </dsp:txXfrm>
    </dsp:sp>
    <dsp:sp modelId="{8BAF5A58-9576-4F84-90D5-4FF3969EACCA}">
      <dsp:nvSpPr>
        <dsp:cNvPr id="0" name=""/>
        <dsp:cNvSpPr/>
      </dsp:nvSpPr>
      <dsp:spPr>
        <a:xfrm>
          <a:off x="257567" y="1776566"/>
          <a:ext cx="917785" cy="9177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FB6C74-FBB3-4233-8BFE-D0DA40849EF1}">
      <dsp:nvSpPr>
        <dsp:cNvPr id="0" name=""/>
        <dsp:cNvSpPr/>
      </dsp:nvSpPr>
      <dsp:spPr>
        <a:xfrm>
          <a:off x="450302" y="1969301"/>
          <a:ext cx="532315" cy="5323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7FD47-FEF2-4E9E-AC54-47A14C8561E4}">
      <dsp:nvSpPr>
        <dsp:cNvPr id="0" name=""/>
        <dsp:cNvSpPr/>
      </dsp:nvSpPr>
      <dsp:spPr>
        <a:xfrm>
          <a:off x="1372022" y="1776566"/>
          <a:ext cx="2163352" cy="91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Growing use </a:t>
          </a:r>
          <a:r>
            <a:rPr lang="en-GB" sz="1800" b="1" kern="1200" dirty="0"/>
            <a:t>of technology </a:t>
          </a:r>
          <a:r>
            <a:rPr lang="en-GB" sz="1800" kern="1200" dirty="0"/>
            <a:t>in Health and Social Care</a:t>
          </a:r>
          <a:endParaRPr lang="en-US" sz="1800" kern="1200" dirty="0"/>
        </a:p>
      </dsp:txBody>
      <dsp:txXfrm>
        <a:off x="1372022" y="1776566"/>
        <a:ext cx="2163352" cy="917785"/>
      </dsp:txXfrm>
    </dsp:sp>
    <dsp:sp modelId="{66BBDEFF-435F-4074-8585-4B88F3B915A5}">
      <dsp:nvSpPr>
        <dsp:cNvPr id="0" name=""/>
        <dsp:cNvSpPr/>
      </dsp:nvSpPr>
      <dsp:spPr>
        <a:xfrm>
          <a:off x="3912321" y="1776566"/>
          <a:ext cx="917785" cy="9177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6591EF-AFE4-4416-999D-AEF9A62A9094}">
      <dsp:nvSpPr>
        <dsp:cNvPr id="0" name=""/>
        <dsp:cNvSpPr/>
      </dsp:nvSpPr>
      <dsp:spPr>
        <a:xfrm>
          <a:off x="4105056" y="1969301"/>
          <a:ext cx="532315" cy="5323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F7F40-8C72-4871-BE43-551F1FD4EC64}">
      <dsp:nvSpPr>
        <dsp:cNvPr id="0" name=""/>
        <dsp:cNvSpPr/>
      </dsp:nvSpPr>
      <dsp:spPr>
        <a:xfrm>
          <a:off x="5026776" y="1776566"/>
          <a:ext cx="2163352" cy="91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dirty="0"/>
            <a:t>Communication and strong people skills are highly valued!</a:t>
          </a:r>
          <a:endParaRPr lang="en-US" sz="1800" kern="1200" dirty="0"/>
        </a:p>
      </dsp:txBody>
      <dsp:txXfrm>
        <a:off x="5026776" y="1776566"/>
        <a:ext cx="2163352" cy="917785"/>
      </dsp:txXfrm>
    </dsp:sp>
    <dsp:sp modelId="{5D077EC0-4BBA-4889-9EF3-E19FDDF58EDC}">
      <dsp:nvSpPr>
        <dsp:cNvPr id="0" name=""/>
        <dsp:cNvSpPr/>
      </dsp:nvSpPr>
      <dsp:spPr>
        <a:xfrm>
          <a:off x="7567075" y="1776566"/>
          <a:ext cx="917785" cy="9177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9D63AB-D8D2-4559-81DD-53A8C48D2DCD}">
      <dsp:nvSpPr>
        <dsp:cNvPr id="0" name=""/>
        <dsp:cNvSpPr/>
      </dsp:nvSpPr>
      <dsp:spPr>
        <a:xfrm>
          <a:off x="7759810" y="1969301"/>
          <a:ext cx="532315" cy="53231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0E7FE-750E-41BF-858A-1170EE20895B}">
      <dsp:nvSpPr>
        <dsp:cNvPr id="0" name=""/>
        <dsp:cNvSpPr/>
      </dsp:nvSpPr>
      <dsp:spPr>
        <a:xfrm>
          <a:off x="8681529" y="1776566"/>
          <a:ext cx="2163352" cy="91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22% of roles locally are in nursing – 94% of graduates are in work within 3 months and UK qualifications are internationally recognised.</a:t>
          </a:r>
          <a:endParaRPr lang="en-US" sz="1400" kern="1200" dirty="0"/>
        </a:p>
      </dsp:txBody>
      <dsp:txXfrm>
        <a:off x="8681529" y="1776566"/>
        <a:ext cx="2163352" cy="9177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C474B-E7A2-4798-BD7F-B9E606FF4470}">
      <dsp:nvSpPr>
        <dsp:cNvPr id="0" name=""/>
        <dsp:cNvSpPr/>
      </dsp:nvSpPr>
      <dsp:spPr>
        <a:xfrm>
          <a:off x="0" y="247"/>
          <a:ext cx="10315254" cy="5802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8ECFDD-9D02-44EB-9B1A-ED8A055F8BFD}">
      <dsp:nvSpPr>
        <dsp:cNvPr id="0" name=""/>
        <dsp:cNvSpPr/>
      </dsp:nvSpPr>
      <dsp:spPr>
        <a:xfrm>
          <a:off x="175521" y="130801"/>
          <a:ext cx="319130" cy="3191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F4BAE-BB50-4A01-B4F2-29A2EFC2144A}">
      <dsp:nvSpPr>
        <dsp:cNvPr id="0" name=""/>
        <dsp:cNvSpPr/>
      </dsp:nvSpPr>
      <dsp:spPr>
        <a:xfrm>
          <a:off x="670173" y="247"/>
          <a:ext cx="9645080" cy="58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08" tIns="61408" rIns="61408" bIns="61408" numCol="1" spcCol="1270" anchor="ctr" anchorCtr="0">
          <a:noAutofit/>
        </a:bodyPr>
        <a:lstStyle/>
        <a:p>
          <a:pPr marL="0" lvl="0" indent="0" algn="l" defTabSz="622300">
            <a:lnSpc>
              <a:spcPct val="100000"/>
            </a:lnSpc>
            <a:spcBef>
              <a:spcPct val="0"/>
            </a:spcBef>
            <a:spcAft>
              <a:spcPct val="35000"/>
            </a:spcAft>
            <a:buNone/>
          </a:pPr>
          <a:r>
            <a:rPr lang="en-GB" sz="1400" kern="1200"/>
            <a:t>One of the </a:t>
          </a:r>
          <a:r>
            <a:rPr lang="en-GB" sz="1400" b="1" kern="1200"/>
            <a:t>fastest growing </a:t>
          </a:r>
          <a:r>
            <a:rPr lang="en-GB" sz="1400" kern="1200"/>
            <a:t>sectors locally! Leicester and Leicestershire is the UKs </a:t>
          </a:r>
          <a:r>
            <a:rPr lang="en-GB" sz="1400" b="1" kern="1200"/>
            <a:t>leading location </a:t>
          </a:r>
          <a:r>
            <a:rPr lang="en-GB" sz="1400" kern="1200"/>
            <a:t>for space. </a:t>
          </a:r>
          <a:endParaRPr lang="en-US" sz="1400" kern="1200"/>
        </a:p>
      </dsp:txBody>
      <dsp:txXfrm>
        <a:off x="670173" y="247"/>
        <a:ext cx="9645080" cy="580236"/>
      </dsp:txXfrm>
    </dsp:sp>
    <dsp:sp modelId="{394202A3-6116-4D0C-B7AE-7543093EE2C0}">
      <dsp:nvSpPr>
        <dsp:cNvPr id="0" name=""/>
        <dsp:cNvSpPr/>
      </dsp:nvSpPr>
      <dsp:spPr>
        <a:xfrm>
          <a:off x="0" y="725544"/>
          <a:ext cx="10315254" cy="5802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8E929-535B-4FAC-8A14-268E8F2EAB48}">
      <dsp:nvSpPr>
        <dsp:cNvPr id="0" name=""/>
        <dsp:cNvSpPr/>
      </dsp:nvSpPr>
      <dsp:spPr>
        <a:xfrm>
          <a:off x="175521" y="856097"/>
          <a:ext cx="319130" cy="3191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9CC7AE-B612-4A06-B077-81EF40AF786B}">
      <dsp:nvSpPr>
        <dsp:cNvPr id="0" name=""/>
        <dsp:cNvSpPr/>
      </dsp:nvSpPr>
      <dsp:spPr>
        <a:xfrm>
          <a:off x="670173" y="725544"/>
          <a:ext cx="9645080" cy="58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08" tIns="61408" rIns="61408" bIns="61408" numCol="1" spcCol="1270" anchor="ctr" anchorCtr="0">
          <a:noAutofit/>
        </a:bodyPr>
        <a:lstStyle/>
        <a:p>
          <a:pPr marL="0" lvl="0" indent="0" algn="l" defTabSz="622300">
            <a:lnSpc>
              <a:spcPct val="100000"/>
            </a:lnSpc>
            <a:spcBef>
              <a:spcPct val="0"/>
            </a:spcBef>
            <a:spcAft>
              <a:spcPct val="35000"/>
            </a:spcAft>
            <a:buNone/>
          </a:pPr>
          <a:r>
            <a:rPr lang="en-GB" sz="1400" kern="1200"/>
            <a:t>Space information and research informs our modern life including medical devises, SatNav, climate monitoring and high-speed communications!</a:t>
          </a:r>
          <a:endParaRPr lang="en-US" sz="1400" kern="1200"/>
        </a:p>
      </dsp:txBody>
      <dsp:txXfrm>
        <a:off x="670173" y="725544"/>
        <a:ext cx="9645080" cy="580236"/>
      </dsp:txXfrm>
    </dsp:sp>
    <dsp:sp modelId="{36ECDC61-7CB0-4649-A976-CB710C67DA26}">
      <dsp:nvSpPr>
        <dsp:cNvPr id="0" name=""/>
        <dsp:cNvSpPr/>
      </dsp:nvSpPr>
      <dsp:spPr>
        <a:xfrm>
          <a:off x="0" y="1450840"/>
          <a:ext cx="10315254" cy="5802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1DAE0-8F48-440A-BF6C-0073727A1B64}">
      <dsp:nvSpPr>
        <dsp:cNvPr id="0" name=""/>
        <dsp:cNvSpPr/>
      </dsp:nvSpPr>
      <dsp:spPr>
        <a:xfrm>
          <a:off x="175521" y="1581393"/>
          <a:ext cx="319130" cy="3191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98805-2197-49CD-874F-CA53911FC242}">
      <dsp:nvSpPr>
        <dsp:cNvPr id="0" name=""/>
        <dsp:cNvSpPr/>
      </dsp:nvSpPr>
      <dsp:spPr>
        <a:xfrm>
          <a:off x="670173" y="1450840"/>
          <a:ext cx="9645080" cy="58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08" tIns="61408" rIns="61408" bIns="61408" numCol="1" spcCol="1270" anchor="ctr" anchorCtr="0">
          <a:noAutofit/>
        </a:bodyPr>
        <a:lstStyle/>
        <a:p>
          <a:pPr marL="0" lvl="0" indent="0" algn="l" defTabSz="622300">
            <a:lnSpc>
              <a:spcPct val="100000"/>
            </a:lnSpc>
            <a:spcBef>
              <a:spcPct val="0"/>
            </a:spcBef>
            <a:spcAft>
              <a:spcPct val="35000"/>
            </a:spcAft>
            <a:buNone/>
          </a:pPr>
          <a:r>
            <a:rPr lang="en-GB" sz="1400" kern="1200" dirty="0"/>
            <a:t>2</a:t>
          </a:r>
          <a:r>
            <a:rPr lang="en-GB" sz="1400" kern="1200" baseline="30000" dirty="0"/>
            <a:t>nd</a:t>
          </a:r>
          <a:r>
            <a:rPr lang="en-GB" sz="1400" kern="1200" dirty="0"/>
            <a:t> largest campus-based cluster with a dedicated space focus in the UK. Strong links with Leicester University. </a:t>
          </a:r>
          <a:r>
            <a:rPr lang="en-GB" sz="1400" kern="1200" dirty="0">
              <a:hlinkClick xmlns:r="http://schemas.openxmlformats.org/officeDocument/2006/relationships" r:id="rId7"/>
            </a:rPr>
            <a:t>Home - Space Park Leicester</a:t>
          </a:r>
          <a:r>
            <a:rPr lang="en-GB" sz="1400" kern="1200" dirty="0"/>
            <a:t> </a:t>
          </a:r>
          <a:endParaRPr lang="en-US" sz="1400" kern="1200" dirty="0"/>
        </a:p>
      </dsp:txBody>
      <dsp:txXfrm>
        <a:off x="670173" y="1450840"/>
        <a:ext cx="9645080" cy="580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AC97-46B4-4203-B359-6F6C3FB6D647}" type="datetimeFigureOut">
              <a:rPr lang="en-GB" smtClean="0"/>
              <a:t>05/02/2026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460CA-E4DF-44B0-820C-F2AC221EA031}" type="slidenum">
              <a:rPr lang="en-GB" smtClean="0"/>
              <a:t>‹#›</a:t>
            </a:fld>
            <a:endParaRPr lang="en-GB"/>
          </a:p>
        </p:txBody>
      </p:sp>
    </p:spTree>
    <p:extLst>
      <p:ext uri="{BB962C8B-B14F-4D97-AF65-F5344CB8AC3E}">
        <p14:creationId xmlns:p14="http://schemas.microsoft.com/office/powerpoint/2010/main" val="420229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parents to a short presentation about what the Careers team can offer your child in Year 11 and how you can support them with their college applications</a:t>
            </a:r>
          </a:p>
        </p:txBody>
      </p:sp>
      <p:sp>
        <p:nvSpPr>
          <p:cNvPr id="4" name="Slide Number Placeholder 3"/>
          <p:cNvSpPr>
            <a:spLocks noGrp="1"/>
          </p:cNvSpPr>
          <p:nvPr>
            <p:ph type="sldNum" sz="quarter" idx="5"/>
          </p:nvPr>
        </p:nvSpPr>
        <p:spPr/>
        <p:txBody>
          <a:bodyPr/>
          <a:lstStyle/>
          <a:p>
            <a:fld id="{33998679-05F1-47D0-875F-78CA5325F3AB}" type="slidenum">
              <a:rPr lang="en-GB" smtClean="0"/>
              <a:t>1</a:t>
            </a:fld>
            <a:endParaRPr lang="en-GB"/>
          </a:p>
        </p:txBody>
      </p:sp>
    </p:spTree>
    <p:extLst>
      <p:ext uri="{BB962C8B-B14F-4D97-AF65-F5344CB8AC3E}">
        <p14:creationId xmlns:p14="http://schemas.microsoft.com/office/powerpoint/2010/main" val="89089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10</a:t>
            </a:fld>
            <a:endParaRPr lang="en-GB"/>
          </a:p>
        </p:txBody>
      </p:sp>
    </p:spTree>
    <p:extLst>
      <p:ext uri="{BB962C8B-B14F-4D97-AF65-F5344CB8AC3E}">
        <p14:creationId xmlns:p14="http://schemas.microsoft.com/office/powerpoint/2010/main" val="252415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is the world of work changing to meet the needs of the future?</a:t>
            </a:r>
          </a:p>
        </p:txBody>
      </p:sp>
      <p:sp>
        <p:nvSpPr>
          <p:cNvPr id="4" name="Slide Number Placeholder 3"/>
          <p:cNvSpPr>
            <a:spLocks noGrp="1"/>
          </p:cNvSpPr>
          <p:nvPr>
            <p:ph type="sldNum" sz="quarter" idx="5"/>
          </p:nvPr>
        </p:nvSpPr>
        <p:spPr/>
        <p:txBody>
          <a:bodyPr/>
          <a:lstStyle/>
          <a:p>
            <a:fld id="{29D0230E-8625-412B-848C-D4A118B59847}" type="slidenum">
              <a:rPr lang="en-GB" smtClean="0"/>
              <a:t>11</a:t>
            </a:fld>
            <a:endParaRPr lang="en-GB"/>
          </a:p>
        </p:txBody>
      </p:sp>
    </p:spTree>
    <p:extLst>
      <p:ext uri="{BB962C8B-B14F-4D97-AF65-F5344CB8AC3E}">
        <p14:creationId xmlns:p14="http://schemas.microsoft.com/office/powerpoint/2010/main" val="94608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 on the employers ask – skills and qualities</a:t>
            </a:r>
          </a:p>
        </p:txBody>
      </p:sp>
      <p:sp>
        <p:nvSpPr>
          <p:cNvPr id="4" name="Slide Number Placeholder 3"/>
          <p:cNvSpPr>
            <a:spLocks noGrp="1"/>
          </p:cNvSpPr>
          <p:nvPr>
            <p:ph type="sldNum" sz="quarter" idx="5"/>
          </p:nvPr>
        </p:nvSpPr>
        <p:spPr/>
        <p:txBody>
          <a:bodyPr/>
          <a:lstStyle/>
          <a:p>
            <a:fld id="{29D0230E-8625-412B-848C-D4A118B59847}" type="slidenum">
              <a:rPr lang="en-GB" smtClean="0"/>
              <a:t>12</a:t>
            </a:fld>
            <a:endParaRPr lang="en-GB"/>
          </a:p>
        </p:txBody>
      </p:sp>
    </p:spTree>
    <p:extLst>
      <p:ext uri="{BB962C8B-B14F-4D97-AF65-F5344CB8AC3E}">
        <p14:creationId xmlns:p14="http://schemas.microsoft.com/office/powerpoint/2010/main" val="1597081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sector is introduced and followed by a second page of local employers – if time allows click on a local employers page and highlight any early careers opportunities such as apprenticeships.</a:t>
            </a:r>
          </a:p>
        </p:txBody>
      </p:sp>
      <p:sp>
        <p:nvSpPr>
          <p:cNvPr id="4" name="Slide Number Placeholder 3"/>
          <p:cNvSpPr>
            <a:spLocks noGrp="1"/>
          </p:cNvSpPr>
          <p:nvPr>
            <p:ph type="sldNum" sz="quarter" idx="5"/>
          </p:nvPr>
        </p:nvSpPr>
        <p:spPr/>
        <p:txBody>
          <a:bodyPr/>
          <a:lstStyle/>
          <a:p>
            <a:fld id="{29D0230E-8625-412B-848C-D4A118B59847}" type="slidenum">
              <a:rPr lang="en-GB" smtClean="0"/>
              <a:t>13</a:t>
            </a:fld>
            <a:endParaRPr lang="en-GB"/>
          </a:p>
        </p:txBody>
      </p:sp>
    </p:spTree>
    <p:extLst>
      <p:ext uri="{BB962C8B-B14F-4D97-AF65-F5344CB8AC3E}">
        <p14:creationId xmlns:p14="http://schemas.microsoft.com/office/powerpoint/2010/main" val="3594678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14</a:t>
            </a:fld>
            <a:endParaRPr lang="en-GB"/>
          </a:p>
        </p:txBody>
      </p:sp>
    </p:spTree>
    <p:extLst>
      <p:ext uri="{BB962C8B-B14F-4D97-AF65-F5344CB8AC3E}">
        <p14:creationId xmlns:p14="http://schemas.microsoft.com/office/powerpoint/2010/main" val="3561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15</a:t>
            </a:fld>
            <a:endParaRPr lang="en-GB"/>
          </a:p>
        </p:txBody>
      </p:sp>
    </p:spTree>
    <p:extLst>
      <p:ext uri="{BB962C8B-B14F-4D97-AF65-F5344CB8AC3E}">
        <p14:creationId xmlns:p14="http://schemas.microsoft.com/office/powerpoint/2010/main" val="782967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16</a:t>
            </a:fld>
            <a:endParaRPr lang="en-GB"/>
          </a:p>
        </p:txBody>
      </p:sp>
    </p:spTree>
    <p:extLst>
      <p:ext uri="{BB962C8B-B14F-4D97-AF65-F5344CB8AC3E}">
        <p14:creationId xmlns:p14="http://schemas.microsoft.com/office/powerpoint/2010/main" val="2000764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17</a:t>
            </a:fld>
            <a:endParaRPr lang="en-GB"/>
          </a:p>
        </p:txBody>
      </p:sp>
    </p:spTree>
    <p:extLst>
      <p:ext uri="{BB962C8B-B14F-4D97-AF65-F5344CB8AC3E}">
        <p14:creationId xmlns:p14="http://schemas.microsoft.com/office/powerpoint/2010/main" val="1032589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18</a:t>
            </a:fld>
            <a:endParaRPr lang="en-GB"/>
          </a:p>
        </p:txBody>
      </p:sp>
    </p:spTree>
    <p:extLst>
      <p:ext uri="{BB962C8B-B14F-4D97-AF65-F5344CB8AC3E}">
        <p14:creationId xmlns:p14="http://schemas.microsoft.com/office/powerpoint/2010/main" val="1045647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19</a:t>
            </a:fld>
            <a:endParaRPr lang="en-GB"/>
          </a:p>
        </p:txBody>
      </p:sp>
    </p:spTree>
    <p:extLst>
      <p:ext uri="{BB962C8B-B14F-4D97-AF65-F5344CB8AC3E}">
        <p14:creationId xmlns:p14="http://schemas.microsoft.com/office/powerpoint/2010/main" val="341789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CB069-5132-590F-AE80-74C99687F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4ACCA-42A2-9B65-8A45-4D1C78027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0CE24-D436-F75A-22E5-C74F8AEE5E4A}"/>
              </a:ext>
            </a:extLst>
          </p:cNvPr>
          <p:cNvSpPr>
            <a:spLocks noGrp="1"/>
          </p:cNvSpPr>
          <p:nvPr>
            <p:ph type="body" idx="1"/>
          </p:nvPr>
        </p:nvSpPr>
        <p:spPr/>
        <p:txBody>
          <a:bodyPr/>
          <a:lstStyle/>
          <a:p>
            <a:r>
              <a:rPr lang="en-GB" dirty="0"/>
              <a:t>If your child has not yet had their meeting, please don’t worry. We have over 300 students in Year 11 so it will take some time.</a:t>
            </a:r>
          </a:p>
        </p:txBody>
      </p:sp>
      <p:sp>
        <p:nvSpPr>
          <p:cNvPr id="4" name="Slide Number Placeholder 3">
            <a:extLst>
              <a:ext uri="{FF2B5EF4-FFF2-40B4-BE49-F238E27FC236}">
                <a16:creationId xmlns:a16="http://schemas.microsoft.com/office/drawing/2014/main" id="{8AAE7E69-ED46-719A-76FB-65E605D3E64E}"/>
              </a:ext>
            </a:extLst>
          </p:cNvPr>
          <p:cNvSpPr>
            <a:spLocks noGrp="1"/>
          </p:cNvSpPr>
          <p:nvPr>
            <p:ph type="sldNum" sz="quarter" idx="5"/>
          </p:nvPr>
        </p:nvSpPr>
        <p:spPr/>
        <p:txBody>
          <a:bodyPr/>
          <a:lstStyle/>
          <a:p>
            <a:fld id="{EF8460CA-E4DF-44B0-820C-F2AC221EA031}" type="slidenum">
              <a:rPr lang="en-GB" smtClean="0"/>
              <a:t>2</a:t>
            </a:fld>
            <a:endParaRPr lang="en-GB"/>
          </a:p>
        </p:txBody>
      </p:sp>
    </p:spTree>
    <p:extLst>
      <p:ext uri="{BB962C8B-B14F-4D97-AF65-F5344CB8AC3E}">
        <p14:creationId xmlns:p14="http://schemas.microsoft.com/office/powerpoint/2010/main" val="411331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20</a:t>
            </a:fld>
            <a:endParaRPr lang="en-GB"/>
          </a:p>
        </p:txBody>
      </p:sp>
    </p:spTree>
    <p:extLst>
      <p:ext uri="{BB962C8B-B14F-4D97-AF65-F5344CB8AC3E}">
        <p14:creationId xmlns:p14="http://schemas.microsoft.com/office/powerpoint/2010/main" val="1045490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FA3E7-9DEF-1405-DEDB-6F61A8373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CDDF1-B20F-8DB8-AE8B-098797934D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5499E-4896-DF1C-9C09-5E804B4CC4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B47FC85-33F4-8EDC-267B-38DF5E1D3BFA}"/>
              </a:ext>
            </a:extLst>
          </p:cNvPr>
          <p:cNvSpPr>
            <a:spLocks noGrp="1"/>
          </p:cNvSpPr>
          <p:nvPr>
            <p:ph type="sldNum" sz="quarter" idx="5"/>
          </p:nvPr>
        </p:nvSpPr>
        <p:spPr/>
        <p:txBody>
          <a:bodyPr/>
          <a:lstStyle/>
          <a:p>
            <a:fld id="{33998679-05F1-47D0-875F-78CA5325F3AB}" type="slidenum">
              <a:rPr lang="en-GB" smtClean="0"/>
              <a:t>21</a:t>
            </a:fld>
            <a:endParaRPr lang="en-GB"/>
          </a:p>
        </p:txBody>
      </p:sp>
    </p:spTree>
    <p:extLst>
      <p:ext uri="{BB962C8B-B14F-4D97-AF65-F5344CB8AC3E}">
        <p14:creationId xmlns:p14="http://schemas.microsoft.com/office/powerpoint/2010/main" val="1799489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41DCD-403C-0945-AB0D-AFE894E209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40C8C-00CC-78DA-01B1-D8286A3911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419D15-A700-3718-DA57-0AA47B5A0F4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774A16C-DFA3-0433-0C44-8206C0DF97CB}"/>
              </a:ext>
            </a:extLst>
          </p:cNvPr>
          <p:cNvSpPr>
            <a:spLocks noGrp="1"/>
          </p:cNvSpPr>
          <p:nvPr>
            <p:ph type="sldNum" sz="quarter" idx="5"/>
          </p:nvPr>
        </p:nvSpPr>
        <p:spPr/>
        <p:txBody>
          <a:bodyPr/>
          <a:lstStyle/>
          <a:p>
            <a:fld id="{33998679-05F1-47D0-875F-78CA5325F3AB}" type="slidenum">
              <a:rPr lang="en-GB" smtClean="0"/>
              <a:t>22</a:t>
            </a:fld>
            <a:endParaRPr lang="en-GB"/>
          </a:p>
        </p:txBody>
      </p:sp>
    </p:spTree>
    <p:extLst>
      <p:ext uri="{BB962C8B-B14F-4D97-AF65-F5344CB8AC3E}">
        <p14:creationId xmlns:p14="http://schemas.microsoft.com/office/powerpoint/2010/main" val="261826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90A06-B77B-13DD-1969-9A1232D4B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B5D8A-25CA-E7E4-4BA3-B2E8062C6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DD54FE-293D-B5BF-0876-4D7B7680801C}"/>
              </a:ext>
            </a:extLst>
          </p:cNvPr>
          <p:cNvSpPr>
            <a:spLocks noGrp="1"/>
          </p:cNvSpPr>
          <p:nvPr>
            <p:ph type="body" idx="1"/>
          </p:nvPr>
        </p:nvSpPr>
        <p:spPr/>
        <p:txBody>
          <a:bodyPr/>
          <a:lstStyle/>
          <a:p>
            <a:r>
              <a:rPr lang="en-GB" dirty="0"/>
              <a:t>If your child has not yet had their meeting, please don’t worry. We have over 300 students in Year 11 so it will take some time.</a:t>
            </a:r>
          </a:p>
        </p:txBody>
      </p:sp>
      <p:sp>
        <p:nvSpPr>
          <p:cNvPr id="4" name="Slide Number Placeholder 3">
            <a:extLst>
              <a:ext uri="{FF2B5EF4-FFF2-40B4-BE49-F238E27FC236}">
                <a16:creationId xmlns:a16="http://schemas.microsoft.com/office/drawing/2014/main" id="{22DB1223-4F19-1B60-511E-4105A7F1A220}"/>
              </a:ext>
            </a:extLst>
          </p:cNvPr>
          <p:cNvSpPr>
            <a:spLocks noGrp="1"/>
          </p:cNvSpPr>
          <p:nvPr>
            <p:ph type="sldNum" sz="quarter" idx="5"/>
          </p:nvPr>
        </p:nvSpPr>
        <p:spPr/>
        <p:txBody>
          <a:bodyPr/>
          <a:lstStyle/>
          <a:p>
            <a:fld id="{EF8460CA-E4DF-44B0-820C-F2AC221EA031}" type="slidenum">
              <a:rPr lang="en-GB" smtClean="0"/>
              <a:t>3</a:t>
            </a:fld>
            <a:endParaRPr lang="en-GB"/>
          </a:p>
        </p:txBody>
      </p:sp>
    </p:spTree>
    <p:extLst>
      <p:ext uri="{BB962C8B-B14F-4D97-AF65-F5344CB8AC3E}">
        <p14:creationId xmlns:p14="http://schemas.microsoft.com/office/powerpoint/2010/main" val="157101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your child has not yet had their meeting, please don’t worry. We have over 300 students in Year 11 so it will take some time.</a:t>
            </a:r>
          </a:p>
        </p:txBody>
      </p:sp>
      <p:sp>
        <p:nvSpPr>
          <p:cNvPr id="4" name="Slide Number Placeholder 3"/>
          <p:cNvSpPr>
            <a:spLocks noGrp="1"/>
          </p:cNvSpPr>
          <p:nvPr>
            <p:ph type="sldNum" sz="quarter" idx="5"/>
          </p:nvPr>
        </p:nvSpPr>
        <p:spPr/>
        <p:txBody>
          <a:bodyPr/>
          <a:lstStyle/>
          <a:p>
            <a:fld id="{EF8460CA-E4DF-44B0-820C-F2AC221EA031}" type="slidenum">
              <a:rPr lang="en-GB" smtClean="0"/>
              <a:t>4</a:t>
            </a:fld>
            <a:endParaRPr lang="en-GB"/>
          </a:p>
        </p:txBody>
      </p:sp>
    </p:spTree>
    <p:extLst>
      <p:ext uri="{BB962C8B-B14F-4D97-AF65-F5344CB8AC3E}">
        <p14:creationId xmlns:p14="http://schemas.microsoft.com/office/powerpoint/2010/main" val="71529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998679-05F1-47D0-875F-78CA5325F3AB}" type="slidenum">
              <a:rPr lang="en-GB" smtClean="0"/>
              <a:t>5</a:t>
            </a:fld>
            <a:endParaRPr lang="en-GB"/>
          </a:p>
        </p:txBody>
      </p:sp>
    </p:spTree>
    <p:extLst>
      <p:ext uri="{BB962C8B-B14F-4D97-AF65-F5344CB8AC3E}">
        <p14:creationId xmlns:p14="http://schemas.microsoft.com/office/powerpoint/2010/main" val="211707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2C647-5CC3-AE0E-3B66-23EB4D73D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DEDA9-C6FB-1418-B626-758E93391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9DBFD-6170-B263-9C88-E6925C5E51A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8F002DB-285A-6779-FCA7-D2638C82D969}"/>
              </a:ext>
            </a:extLst>
          </p:cNvPr>
          <p:cNvSpPr>
            <a:spLocks noGrp="1"/>
          </p:cNvSpPr>
          <p:nvPr>
            <p:ph type="sldNum" sz="quarter" idx="5"/>
          </p:nvPr>
        </p:nvSpPr>
        <p:spPr/>
        <p:txBody>
          <a:bodyPr/>
          <a:lstStyle/>
          <a:p>
            <a:fld id="{33998679-05F1-47D0-875F-78CA5325F3AB}" type="slidenum">
              <a:rPr lang="en-GB" smtClean="0"/>
              <a:t>6</a:t>
            </a:fld>
            <a:endParaRPr lang="en-GB"/>
          </a:p>
        </p:txBody>
      </p:sp>
    </p:spTree>
    <p:extLst>
      <p:ext uri="{BB962C8B-B14F-4D97-AF65-F5344CB8AC3E}">
        <p14:creationId xmlns:p14="http://schemas.microsoft.com/office/powerpoint/2010/main" val="247761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93892-0D96-91C1-6048-578B84F5C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80BA4-0AF0-A0D9-B19E-2F1713473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A538F7-2A7C-DFAA-6C7D-3C497215BD6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3D457C3-99EE-EED3-9EC0-A9E1F6741E1D}"/>
              </a:ext>
            </a:extLst>
          </p:cNvPr>
          <p:cNvSpPr>
            <a:spLocks noGrp="1"/>
          </p:cNvSpPr>
          <p:nvPr>
            <p:ph type="sldNum" sz="quarter" idx="5"/>
          </p:nvPr>
        </p:nvSpPr>
        <p:spPr/>
        <p:txBody>
          <a:bodyPr/>
          <a:lstStyle/>
          <a:p>
            <a:fld id="{33998679-05F1-47D0-875F-78CA5325F3AB}" type="slidenum">
              <a:rPr lang="en-GB" smtClean="0"/>
              <a:t>7</a:t>
            </a:fld>
            <a:endParaRPr lang="en-GB"/>
          </a:p>
        </p:txBody>
      </p:sp>
    </p:spTree>
    <p:extLst>
      <p:ext uri="{BB962C8B-B14F-4D97-AF65-F5344CB8AC3E}">
        <p14:creationId xmlns:p14="http://schemas.microsoft.com/office/powerpoint/2010/main" val="34815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8CB39-6772-46FA-DD76-DA44E07B1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C6A98-AB47-0441-FAFE-F0695098B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83903-0482-DF36-1798-D8854D89229B}"/>
              </a:ext>
            </a:extLst>
          </p:cNvPr>
          <p:cNvSpPr>
            <a:spLocks noGrp="1"/>
          </p:cNvSpPr>
          <p:nvPr>
            <p:ph type="body" idx="1"/>
          </p:nvPr>
        </p:nvSpPr>
        <p:spPr/>
        <p:txBody>
          <a:bodyPr/>
          <a:lstStyle/>
          <a:p>
            <a:r>
              <a:rPr lang="en-GB" dirty="0"/>
              <a:t>Maths &amp; English GCSEs – if students do not achieve 4s by the time they leave Rushey Mead, they will need to retake these GCSEs at college alongside their course/courses/Attendance – starting good habits of attending regularly now will make it easier for students to continue this pattern in years 10 &amp; 11.</a:t>
            </a:r>
          </a:p>
        </p:txBody>
      </p:sp>
      <p:sp>
        <p:nvSpPr>
          <p:cNvPr id="4" name="Slide Number Placeholder 3">
            <a:extLst>
              <a:ext uri="{FF2B5EF4-FFF2-40B4-BE49-F238E27FC236}">
                <a16:creationId xmlns:a16="http://schemas.microsoft.com/office/drawing/2014/main" id="{8ED3D57B-8750-0B49-DA80-725AE5933575}"/>
              </a:ext>
            </a:extLst>
          </p:cNvPr>
          <p:cNvSpPr>
            <a:spLocks noGrp="1"/>
          </p:cNvSpPr>
          <p:nvPr>
            <p:ph type="sldNum" sz="quarter" idx="5"/>
          </p:nvPr>
        </p:nvSpPr>
        <p:spPr/>
        <p:txBody>
          <a:bodyPr/>
          <a:lstStyle/>
          <a:p>
            <a:fld id="{33998679-05F1-47D0-875F-78CA5325F3AB}" type="slidenum">
              <a:rPr lang="en-GB" smtClean="0"/>
              <a:t>8</a:t>
            </a:fld>
            <a:endParaRPr lang="en-GB"/>
          </a:p>
        </p:txBody>
      </p:sp>
    </p:spTree>
    <p:extLst>
      <p:ext uri="{BB962C8B-B14F-4D97-AF65-F5344CB8AC3E}">
        <p14:creationId xmlns:p14="http://schemas.microsoft.com/office/powerpoint/2010/main" val="2112641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can be delivered in approximately 30 minutes. Please contact anna.scull@llbsp.org.uk if you would like support delivering it for the first time to parents and carers. There are slides which are only appropriate for schools, please delete and adapt where require. </a:t>
            </a:r>
          </a:p>
        </p:txBody>
      </p:sp>
      <p:sp>
        <p:nvSpPr>
          <p:cNvPr id="4" name="Slide Number Placeholder 3"/>
          <p:cNvSpPr>
            <a:spLocks noGrp="1"/>
          </p:cNvSpPr>
          <p:nvPr>
            <p:ph type="sldNum" sz="quarter" idx="5"/>
          </p:nvPr>
        </p:nvSpPr>
        <p:spPr/>
        <p:txBody>
          <a:bodyPr/>
          <a:lstStyle/>
          <a:p>
            <a:fld id="{29D0230E-8625-412B-848C-D4A118B59847}" type="slidenum">
              <a:rPr lang="en-GB" smtClean="0"/>
              <a:t>9</a:t>
            </a:fld>
            <a:endParaRPr lang="en-GB"/>
          </a:p>
        </p:txBody>
      </p:sp>
    </p:spTree>
    <p:extLst>
      <p:ext uri="{BB962C8B-B14F-4D97-AF65-F5344CB8AC3E}">
        <p14:creationId xmlns:p14="http://schemas.microsoft.com/office/powerpoint/2010/main" val="202814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C19E-6003-405A-A598-FF69F0384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31039A-6193-463B-84BB-4B932160A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AF0C71-6325-4293-8E43-F245DD14860D}"/>
              </a:ext>
            </a:extLst>
          </p:cNvPr>
          <p:cNvSpPr>
            <a:spLocks noGrp="1"/>
          </p:cNvSpPr>
          <p:nvPr>
            <p:ph type="dt" sz="half" idx="10"/>
          </p:nvPr>
        </p:nvSpPr>
        <p:spPr/>
        <p:txBody>
          <a:bodyPr/>
          <a:lstStyle/>
          <a:p>
            <a:fld id="{AB4B2DD0-4293-4F28-94DA-A75E96E66086}" type="datetimeFigureOut">
              <a:rPr lang="en-GB" smtClean="0"/>
              <a:t>05/02/2026</a:t>
            </a:fld>
            <a:endParaRPr lang="en-GB"/>
          </a:p>
        </p:txBody>
      </p:sp>
      <p:sp>
        <p:nvSpPr>
          <p:cNvPr id="5" name="Footer Placeholder 4">
            <a:extLst>
              <a:ext uri="{FF2B5EF4-FFF2-40B4-BE49-F238E27FC236}">
                <a16:creationId xmlns:a16="http://schemas.microsoft.com/office/drawing/2014/main" id="{DAD74499-BDB3-4097-9E62-53DB86DFD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94D520-AFEA-4F8F-A8D8-21CE23D44BA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64204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FE77-9662-4B2F-BB26-D327B04F46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495FED-715B-449F-8F23-800E5F9D07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BCFEA6-2B01-43E8-BEA3-8CA92CC57A85}"/>
              </a:ext>
            </a:extLst>
          </p:cNvPr>
          <p:cNvSpPr>
            <a:spLocks noGrp="1"/>
          </p:cNvSpPr>
          <p:nvPr>
            <p:ph type="dt" sz="half" idx="10"/>
          </p:nvPr>
        </p:nvSpPr>
        <p:spPr/>
        <p:txBody>
          <a:bodyPr/>
          <a:lstStyle/>
          <a:p>
            <a:fld id="{AB4B2DD0-4293-4F28-94DA-A75E96E66086}" type="datetimeFigureOut">
              <a:rPr lang="en-GB" smtClean="0"/>
              <a:t>05/02/2026</a:t>
            </a:fld>
            <a:endParaRPr lang="en-GB"/>
          </a:p>
        </p:txBody>
      </p:sp>
      <p:sp>
        <p:nvSpPr>
          <p:cNvPr id="5" name="Footer Placeholder 4">
            <a:extLst>
              <a:ext uri="{FF2B5EF4-FFF2-40B4-BE49-F238E27FC236}">
                <a16:creationId xmlns:a16="http://schemas.microsoft.com/office/drawing/2014/main" id="{08167B90-6C8E-41BB-A405-EB195BC99D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7C8EBF-98A6-4AAF-BB2D-C6408CEB0173}"/>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44839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7E769C-4D08-4C2E-B0D3-8DD3C98C5B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DE806F-B0E8-43A1-BCBB-CF13C123D5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9B579C-6B3D-4C32-92D0-A60D1B4C2E87}"/>
              </a:ext>
            </a:extLst>
          </p:cNvPr>
          <p:cNvSpPr>
            <a:spLocks noGrp="1"/>
          </p:cNvSpPr>
          <p:nvPr>
            <p:ph type="dt" sz="half" idx="10"/>
          </p:nvPr>
        </p:nvSpPr>
        <p:spPr/>
        <p:txBody>
          <a:bodyPr/>
          <a:lstStyle/>
          <a:p>
            <a:fld id="{AB4B2DD0-4293-4F28-94DA-A75E96E66086}" type="datetimeFigureOut">
              <a:rPr lang="en-GB" smtClean="0"/>
              <a:t>05/02/2026</a:t>
            </a:fld>
            <a:endParaRPr lang="en-GB"/>
          </a:p>
        </p:txBody>
      </p:sp>
      <p:sp>
        <p:nvSpPr>
          <p:cNvPr id="5" name="Footer Placeholder 4">
            <a:extLst>
              <a:ext uri="{FF2B5EF4-FFF2-40B4-BE49-F238E27FC236}">
                <a16:creationId xmlns:a16="http://schemas.microsoft.com/office/drawing/2014/main" id="{B978726E-216C-4E7F-8DD6-50DCFAEA85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61157A-9CF1-442D-BACC-54E3584D3563}"/>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01853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05/02/2026</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28418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05/02/2026</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24439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05/02/2026</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72997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05/02/2026</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36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05/02/2026</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808309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05/02/2026</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41077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05/02/2026</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651463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05/02/2026</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11975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1580-CA97-400A-A099-5758B2FAC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05BA8-6186-41FC-B7CA-12BFFE1930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BDE8AC-7766-490A-814B-9B54DC7C7381}"/>
              </a:ext>
            </a:extLst>
          </p:cNvPr>
          <p:cNvSpPr>
            <a:spLocks noGrp="1"/>
          </p:cNvSpPr>
          <p:nvPr>
            <p:ph type="dt" sz="half" idx="10"/>
          </p:nvPr>
        </p:nvSpPr>
        <p:spPr/>
        <p:txBody>
          <a:bodyPr/>
          <a:lstStyle/>
          <a:p>
            <a:fld id="{AB4B2DD0-4293-4F28-94DA-A75E96E66086}" type="datetimeFigureOut">
              <a:rPr lang="en-GB" smtClean="0"/>
              <a:t>05/02/2026</a:t>
            </a:fld>
            <a:endParaRPr lang="en-GB"/>
          </a:p>
        </p:txBody>
      </p:sp>
      <p:sp>
        <p:nvSpPr>
          <p:cNvPr id="5" name="Footer Placeholder 4">
            <a:extLst>
              <a:ext uri="{FF2B5EF4-FFF2-40B4-BE49-F238E27FC236}">
                <a16:creationId xmlns:a16="http://schemas.microsoft.com/office/drawing/2014/main" id="{84502B55-69DA-4EE6-B296-BE8BE95DD7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99F90-60AC-4EF6-9798-2FA63A75F1A0}"/>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13569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05/02/2026</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671727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05/02/2026</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00369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05/02/2026</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50096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0E27-D6E4-476C-B385-7DF3F5EFB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0DDEB3-7D4E-453C-A4B5-31B9C20AB8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F13186-15C0-4895-9A18-46ADB818F15D}"/>
              </a:ext>
            </a:extLst>
          </p:cNvPr>
          <p:cNvSpPr>
            <a:spLocks noGrp="1"/>
          </p:cNvSpPr>
          <p:nvPr>
            <p:ph type="dt" sz="half" idx="10"/>
          </p:nvPr>
        </p:nvSpPr>
        <p:spPr/>
        <p:txBody>
          <a:bodyPr/>
          <a:lstStyle/>
          <a:p>
            <a:fld id="{AB4B2DD0-4293-4F28-94DA-A75E96E66086}" type="datetimeFigureOut">
              <a:rPr lang="en-GB" smtClean="0"/>
              <a:t>05/02/2026</a:t>
            </a:fld>
            <a:endParaRPr lang="en-GB"/>
          </a:p>
        </p:txBody>
      </p:sp>
      <p:sp>
        <p:nvSpPr>
          <p:cNvPr id="5" name="Footer Placeholder 4">
            <a:extLst>
              <a:ext uri="{FF2B5EF4-FFF2-40B4-BE49-F238E27FC236}">
                <a16:creationId xmlns:a16="http://schemas.microsoft.com/office/drawing/2014/main" id="{278B5C9D-0541-4333-98F3-8B6CBE8FB4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1250F9-9ACC-4837-86DA-45BB00C70182}"/>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9593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DAB5-2BC4-43FE-AF66-8982C4E21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1829DF-3D04-45CD-8C47-1D73EEA3CA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42241-96D8-4399-B141-6F733D902C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2A9D8E-B321-492D-80B7-AED55AF91AE9}"/>
              </a:ext>
            </a:extLst>
          </p:cNvPr>
          <p:cNvSpPr>
            <a:spLocks noGrp="1"/>
          </p:cNvSpPr>
          <p:nvPr>
            <p:ph type="dt" sz="half" idx="10"/>
          </p:nvPr>
        </p:nvSpPr>
        <p:spPr/>
        <p:txBody>
          <a:bodyPr/>
          <a:lstStyle/>
          <a:p>
            <a:fld id="{AB4B2DD0-4293-4F28-94DA-A75E96E66086}" type="datetimeFigureOut">
              <a:rPr lang="en-GB" smtClean="0"/>
              <a:t>05/02/2026</a:t>
            </a:fld>
            <a:endParaRPr lang="en-GB"/>
          </a:p>
        </p:txBody>
      </p:sp>
      <p:sp>
        <p:nvSpPr>
          <p:cNvPr id="6" name="Footer Placeholder 5">
            <a:extLst>
              <a:ext uri="{FF2B5EF4-FFF2-40B4-BE49-F238E27FC236}">
                <a16:creationId xmlns:a16="http://schemas.microsoft.com/office/drawing/2014/main" id="{E1242442-29D8-44C3-BBEA-91656455AB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7DC593-8AA7-4F8A-A417-C9946CD2E7F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428569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1B1E-6BBE-4DDB-87B2-5368156161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4E0D30-FD4E-4FB4-B20D-7DDFB2455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8113F-87E3-4249-8E41-60C88AFE1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3820DD-3351-4F43-A3B4-AD2FC4721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409F19-6CB8-4BD4-A725-F7117C1FE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F6F97D-A223-447A-9B51-A90B45316A0B}"/>
              </a:ext>
            </a:extLst>
          </p:cNvPr>
          <p:cNvSpPr>
            <a:spLocks noGrp="1"/>
          </p:cNvSpPr>
          <p:nvPr>
            <p:ph type="dt" sz="half" idx="10"/>
          </p:nvPr>
        </p:nvSpPr>
        <p:spPr/>
        <p:txBody>
          <a:bodyPr/>
          <a:lstStyle/>
          <a:p>
            <a:fld id="{AB4B2DD0-4293-4F28-94DA-A75E96E66086}" type="datetimeFigureOut">
              <a:rPr lang="en-GB" smtClean="0"/>
              <a:t>05/02/2026</a:t>
            </a:fld>
            <a:endParaRPr lang="en-GB"/>
          </a:p>
        </p:txBody>
      </p:sp>
      <p:sp>
        <p:nvSpPr>
          <p:cNvPr id="8" name="Footer Placeholder 7">
            <a:extLst>
              <a:ext uri="{FF2B5EF4-FFF2-40B4-BE49-F238E27FC236}">
                <a16:creationId xmlns:a16="http://schemas.microsoft.com/office/drawing/2014/main" id="{930C5A07-CEAF-4AF9-800A-E54067D525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4E3E23-3195-4908-A4DC-AFFCD58D0C1F}"/>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190068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00F4-3C3A-47D2-87F8-4E8E79B2D0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94CC89-262D-4509-9237-1E4F9A633374}"/>
              </a:ext>
            </a:extLst>
          </p:cNvPr>
          <p:cNvSpPr>
            <a:spLocks noGrp="1"/>
          </p:cNvSpPr>
          <p:nvPr>
            <p:ph type="dt" sz="half" idx="10"/>
          </p:nvPr>
        </p:nvSpPr>
        <p:spPr/>
        <p:txBody>
          <a:bodyPr/>
          <a:lstStyle/>
          <a:p>
            <a:fld id="{AB4B2DD0-4293-4F28-94DA-A75E96E66086}" type="datetimeFigureOut">
              <a:rPr lang="en-GB" smtClean="0"/>
              <a:t>05/02/2026</a:t>
            </a:fld>
            <a:endParaRPr lang="en-GB"/>
          </a:p>
        </p:txBody>
      </p:sp>
      <p:sp>
        <p:nvSpPr>
          <p:cNvPr id="4" name="Footer Placeholder 3">
            <a:extLst>
              <a:ext uri="{FF2B5EF4-FFF2-40B4-BE49-F238E27FC236}">
                <a16:creationId xmlns:a16="http://schemas.microsoft.com/office/drawing/2014/main" id="{0C1720AD-565B-4D21-A9E0-E1642CE79A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9B617B-4BF7-49EF-A6CD-490C96DC6E9D}"/>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13526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2C35D8-4E25-4D5A-9A97-20AD8FBDD8C5}"/>
              </a:ext>
            </a:extLst>
          </p:cNvPr>
          <p:cNvSpPr>
            <a:spLocks noGrp="1"/>
          </p:cNvSpPr>
          <p:nvPr>
            <p:ph type="dt" sz="half" idx="10"/>
          </p:nvPr>
        </p:nvSpPr>
        <p:spPr/>
        <p:txBody>
          <a:bodyPr/>
          <a:lstStyle/>
          <a:p>
            <a:fld id="{AB4B2DD0-4293-4F28-94DA-A75E96E66086}" type="datetimeFigureOut">
              <a:rPr lang="en-GB" smtClean="0"/>
              <a:t>05/02/2026</a:t>
            </a:fld>
            <a:endParaRPr lang="en-GB"/>
          </a:p>
        </p:txBody>
      </p:sp>
      <p:sp>
        <p:nvSpPr>
          <p:cNvPr id="3" name="Footer Placeholder 2">
            <a:extLst>
              <a:ext uri="{FF2B5EF4-FFF2-40B4-BE49-F238E27FC236}">
                <a16:creationId xmlns:a16="http://schemas.microsoft.com/office/drawing/2014/main" id="{C480AB88-934B-4593-B002-3C507AE007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11A704-7605-4359-8098-A0DFDC3690B0}"/>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74276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85C7-7734-4BFE-8CAF-BBC7E2467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ED9DB6-0AB3-4B2F-ADE8-BF012E3FC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645F5B-371E-4323-8F1F-1751172B5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0E439-C476-43C9-A7AC-6E19033B5963}"/>
              </a:ext>
            </a:extLst>
          </p:cNvPr>
          <p:cNvSpPr>
            <a:spLocks noGrp="1"/>
          </p:cNvSpPr>
          <p:nvPr>
            <p:ph type="dt" sz="half" idx="10"/>
          </p:nvPr>
        </p:nvSpPr>
        <p:spPr/>
        <p:txBody>
          <a:bodyPr/>
          <a:lstStyle/>
          <a:p>
            <a:fld id="{AB4B2DD0-4293-4F28-94DA-A75E96E66086}" type="datetimeFigureOut">
              <a:rPr lang="en-GB" smtClean="0"/>
              <a:t>05/02/2026</a:t>
            </a:fld>
            <a:endParaRPr lang="en-GB"/>
          </a:p>
        </p:txBody>
      </p:sp>
      <p:sp>
        <p:nvSpPr>
          <p:cNvPr id="6" name="Footer Placeholder 5">
            <a:extLst>
              <a:ext uri="{FF2B5EF4-FFF2-40B4-BE49-F238E27FC236}">
                <a16:creationId xmlns:a16="http://schemas.microsoft.com/office/drawing/2014/main" id="{79358B25-7C04-4CA9-9A02-A76C5EBE4B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3970FC-30BA-474A-B13F-75C3119611E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86131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9DC-DEBE-48F6-818F-05F0B253E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678859-2157-498A-9C12-17577B37D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7234D3-2AB1-48D3-9D93-E5A75AF1B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4E824-9B50-46D4-8C1C-A741C47444DE}"/>
              </a:ext>
            </a:extLst>
          </p:cNvPr>
          <p:cNvSpPr>
            <a:spLocks noGrp="1"/>
          </p:cNvSpPr>
          <p:nvPr>
            <p:ph type="dt" sz="half" idx="10"/>
          </p:nvPr>
        </p:nvSpPr>
        <p:spPr/>
        <p:txBody>
          <a:bodyPr/>
          <a:lstStyle/>
          <a:p>
            <a:fld id="{AB4B2DD0-4293-4F28-94DA-A75E96E66086}" type="datetimeFigureOut">
              <a:rPr lang="en-GB" smtClean="0"/>
              <a:t>05/02/2026</a:t>
            </a:fld>
            <a:endParaRPr lang="en-GB"/>
          </a:p>
        </p:txBody>
      </p:sp>
      <p:sp>
        <p:nvSpPr>
          <p:cNvPr id="6" name="Footer Placeholder 5">
            <a:extLst>
              <a:ext uri="{FF2B5EF4-FFF2-40B4-BE49-F238E27FC236}">
                <a16:creationId xmlns:a16="http://schemas.microsoft.com/office/drawing/2014/main" id="{0E453A0C-269F-4226-BB6F-7560E32DCE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035B6-7314-41A7-942F-DA17E5956DFD}"/>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427649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E8657C-C0C7-4C76-A1EF-73AA7FBF84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9E9F91-0AB0-4C6D-999A-096BAC695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94D9E0-3275-4C74-8987-5647EE505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B2DD0-4293-4F28-94DA-A75E96E66086}" type="datetimeFigureOut">
              <a:rPr lang="en-GB" smtClean="0"/>
              <a:t>05/02/2026</a:t>
            </a:fld>
            <a:endParaRPr lang="en-GB"/>
          </a:p>
        </p:txBody>
      </p:sp>
      <p:sp>
        <p:nvSpPr>
          <p:cNvPr id="5" name="Footer Placeholder 4">
            <a:extLst>
              <a:ext uri="{FF2B5EF4-FFF2-40B4-BE49-F238E27FC236}">
                <a16:creationId xmlns:a16="http://schemas.microsoft.com/office/drawing/2014/main" id="{0E7983C8-4286-49E6-9DBA-EE1CF6571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0BA1CF-D007-4906-B844-961379DA2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46B58-C15E-4093-B915-2F68D88E18C0}" type="slidenum">
              <a:rPr lang="en-GB" smtClean="0"/>
              <a:t>‹#›</a:t>
            </a:fld>
            <a:endParaRPr lang="en-GB"/>
          </a:p>
        </p:txBody>
      </p:sp>
    </p:spTree>
    <p:extLst>
      <p:ext uri="{BB962C8B-B14F-4D97-AF65-F5344CB8AC3E}">
        <p14:creationId xmlns:p14="http://schemas.microsoft.com/office/powerpoint/2010/main" val="182630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05/02/2026</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318892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diagramColors" Target="../diagrams/colors8.xml"/><Relationship Id="rId3" Type="http://schemas.openxmlformats.org/officeDocument/2006/relationships/image" Target="../media/image15.png"/><Relationship Id="rId7" Type="http://schemas.openxmlformats.org/officeDocument/2006/relationships/image" Target="../media/image37.svg"/><Relationship Id="rId12" Type="http://schemas.openxmlformats.org/officeDocument/2006/relationships/diagramQuickStyle" Target="../diagrams/quickStyle8.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diagramLayout" Target="../diagrams/layout8.xml"/><Relationship Id="rId5" Type="http://schemas.openxmlformats.org/officeDocument/2006/relationships/image" Target="../media/image35.svg"/><Relationship Id="rId10" Type="http://schemas.openxmlformats.org/officeDocument/2006/relationships/diagramData" Target="../diagrams/data8.xml"/><Relationship Id="rId4" Type="http://schemas.openxmlformats.org/officeDocument/2006/relationships/image" Target="../media/image34.png"/><Relationship Id="rId9" Type="http://schemas.openxmlformats.org/officeDocument/2006/relationships/image" Target="../media/image39.svg"/><Relationship Id="rId14" Type="http://schemas.microsoft.com/office/2007/relationships/diagramDrawing" Target="../diagrams/drawing8.xml"/></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5.png"/><Relationship Id="rId7" Type="http://schemas.openxmlformats.org/officeDocument/2006/relationships/image" Target="../media/image39.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55.svg"/><Relationship Id="rId5" Type="http://schemas.openxmlformats.org/officeDocument/2006/relationships/image" Target="../media/image37.svg"/><Relationship Id="rId10" Type="http://schemas.openxmlformats.org/officeDocument/2006/relationships/image" Target="../media/image54.png"/><Relationship Id="rId4" Type="http://schemas.openxmlformats.org/officeDocument/2006/relationships/image" Target="../media/image36.png"/><Relationship Id="rId9" Type="http://schemas.openxmlformats.org/officeDocument/2006/relationships/image" Target="../media/image53.sv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15.png"/><Relationship Id="rId7" Type="http://schemas.openxmlformats.org/officeDocument/2006/relationships/image" Target="../media/image39.svg"/><Relationship Id="rId12"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59.png"/><Relationship Id="rId5" Type="http://schemas.openxmlformats.org/officeDocument/2006/relationships/image" Target="../media/image37.svg"/><Relationship Id="rId10" Type="http://schemas.openxmlformats.org/officeDocument/2006/relationships/image" Target="../media/image58.png"/><Relationship Id="rId4" Type="http://schemas.openxmlformats.org/officeDocument/2006/relationships/image" Target="../media/image36.png"/><Relationship Id="rId9" Type="http://schemas.openxmlformats.org/officeDocument/2006/relationships/image" Target="../media/image57.svg"/><Relationship Id="rId14" Type="http://schemas.openxmlformats.org/officeDocument/2006/relationships/image" Target="../media/image62.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5.png"/><Relationship Id="rId7" Type="http://schemas.openxmlformats.org/officeDocument/2006/relationships/image" Target="../media/image39.sv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svg"/><Relationship Id="rId10" Type="http://schemas.openxmlformats.org/officeDocument/2006/relationships/image" Target="../media/image65.png"/><Relationship Id="rId4" Type="http://schemas.openxmlformats.org/officeDocument/2006/relationships/image" Target="../media/image36.png"/><Relationship Id="rId9" Type="http://schemas.openxmlformats.org/officeDocument/2006/relationships/image" Target="../media/image64.sv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3" Type="http://schemas.openxmlformats.org/officeDocument/2006/relationships/image" Target="../media/image15.png"/><Relationship Id="rId7" Type="http://schemas.openxmlformats.org/officeDocument/2006/relationships/image" Target="../media/image39.svg"/><Relationship Id="rId12"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69.svg"/><Relationship Id="rId5" Type="http://schemas.openxmlformats.org/officeDocument/2006/relationships/image" Target="../media/image37.svg"/><Relationship Id="rId10" Type="http://schemas.openxmlformats.org/officeDocument/2006/relationships/image" Target="../media/image68.png"/><Relationship Id="rId4" Type="http://schemas.openxmlformats.org/officeDocument/2006/relationships/image" Target="../media/image36.png"/><Relationship Id="rId9" Type="http://schemas.openxmlformats.org/officeDocument/2006/relationships/image" Target="../media/image67.svg"/><Relationship Id="rId14"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svg"/><Relationship Id="rId3" Type="http://schemas.openxmlformats.org/officeDocument/2006/relationships/image" Target="../media/image15.png"/><Relationship Id="rId7" Type="http://schemas.openxmlformats.org/officeDocument/2006/relationships/image" Target="../media/image39.svg"/><Relationship Id="rId12"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76.svg"/><Relationship Id="rId5" Type="http://schemas.openxmlformats.org/officeDocument/2006/relationships/image" Target="../media/image37.svg"/><Relationship Id="rId10" Type="http://schemas.openxmlformats.org/officeDocument/2006/relationships/image" Target="../media/image75.png"/><Relationship Id="rId4" Type="http://schemas.openxmlformats.org/officeDocument/2006/relationships/image" Target="../media/image36.png"/><Relationship Id="rId9" Type="http://schemas.openxmlformats.org/officeDocument/2006/relationships/image" Target="../media/image74.svg"/></Relationships>
</file>

<file path=ppt/slides/_rels/slide1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5.png"/><Relationship Id="rId7" Type="http://schemas.openxmlformats.org/officeDocument/2006/relationships/image" Target="../media/image39.sv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80.sv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81.png"/><Relationship Id="rId13" Type="http://schemas.microsoft.com/office/2007/relationships/diagramDrawing" Target="../diagrams/drawing9.xml"/><Relationship Id="rId3" Type="http://schemas.openxmlformats.org/officeDocument/2006/relationships/image" Target="../media/image15.png"/><Relationship Id="rId7" Type="http://schemas.openxmlformats.org/officeDocument/2006/relationships/image" Target="../media/image39.svg"/><Relationship Id="rId12" Type="http://schemas.openxmlformats.org/officeDocument/2006/relationships/diagramColors" Target="../diagrams/colors9.xml"/><Relationship Id="rId2" Type="http://schemas.openxmlformats.org/officeDocument/2006/relationships/notesSlide" Target="../notesSlides/notesSlide20.xml"/><Relationship Id="rId16" Type="http://schemas.openxmlformats.org/officeDocument/2006/relationships/hyperlink" Target="https://www.space-park.co.uk/" TargetMode="Externa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diagramQuickStyle" Target="../diagrams/quickStyle9.xml"/><Relationship Id="rId5" Type="http://schemas.openxmlformats.org/officeDocument/2006/relationships/image" Target="../media/image37.svg"/><Relationship Id="rId15" Type="http://schemas.openxmlformats.org/officeDocument/2006/relationships/image" Target="../media/image89.svg"/><Relationship Id="rId10" Type="http://schemas.openxmlformats.org/officeDocument/2006/relationships/diagramLayout" Target="../diagrams/layout9.xml"/><Relationship Id="rId4" Type="http://schemas.openxmlformats.org/officeDocument/2006/relationships/image" Target="../media/image36.png"/><Relationship Id="rId9" Type="http://schemas.openxmlformats.org/officeDocument/2006/relationships/diagramData" Target="../diagrams/data9.xml"/><Relationship Id="rId1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www.lmiforall.org.uk/explore_lmi/" TargetMode="External"/><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8" Type="http://schemas.openxmlformats.org/officeDocument/2006/relationships/hyperlink" Target="https://www.prospects.ac.uk/job-profiles" TargetMode="External"/><Relationship Id="rId3" Type="http://schemas.openxmlformats.org/officeDocument/2006/relationships/image" Target="../media/image1.png"/><Relationship Id="rId7" Type="http://schemas.openxmlformats.org/officeDocument/2006/relationships/hyperlink" Target="https://nationalcareers.service.gov.uk/explore-career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unifrog.org/sign-in" TargetMode="External"/><Relationship Id="rId5" Type="http://schemas.openxmlformats.org/officeDocument/2006/relationships/hyperlink" Target="https://www.careerpilot.org.uk/" TargetMode="External"/><Relationship Id="rId4" Type="http://schemas.openxmlformats.org/officeDocument/2006/relationships/image" Target="../media/image91.jpe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png"/><Relationship Id="rId7" Type="http://schemas.openxmlformats.org/officeDocument/2006/relationships/diagramData" Target="../diagrams/data3.xml"/><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jpeg"/><Relationship Id="rId11" Type="http://schemas.microsoft.com/office/2007/relationships/diagramDrawing" Target="../diagrams/drawing3.xml"/><Relationship Id="rId5" Type="http://schemas.openxmlformats.org/officeDocument/2006/relationships/image" Target="../media/image5.png"/><Relationship Id="rId10" Type="http://schemas.openxmlformats.org/officeDocument/2006/relationships/diagramColors" Target="../diagrams/colors3.xml"/><Relationship Id="rId4" Type="http://schemas.openxmlformats.org/officeDocument/2006/relationships/image" Target="../media/image4.png"/><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ACA9F3-89DF-ACB9-85CB-67D7A782D9A0}"/>
              </a:ext>
            </a:extLst>
          </p:cNvPr>
          <p:cNvSpPr txBox="1"/>
          <p:nvPr/>
        </p:nvSpPr>
        <p:spPr>
          <a:xfrm>
            <a:off x="7417553" y="4016968"/>
            <a:ext cx="4626321" cy="2050690"/>
          </a:xfrm>
          <a:prstGeom prst="rect">
            <a:avLst/>
          </a:prstGeom>
          <a:noFill/>
          <a:ln>
            <a:solidFill>
              <a:srgbClr val="4FAB2F"/>
            </a:solidFill>
          </a:ln>
        </p:spPr>
        <p:txBody>
          <a:bodyPr wrap="square">
            <a:spAutoFit/>
          </a:bodyPr>
          <a:lstStyle/>
          <a:p>
            <a:pPr algn="ctr" defTabSz="615154">
              <a:lnSpc>
                <a:spcPct val="107000"/>
              </a:lnSpc>
              <a:spcAft>
                <a:spcPts val="539"/>
              </a:spcAft>
              <a:tabLst>
                <a:tab pos="666418" algn="l"/>
              </a:tabLst>
            </a:pPr>
            <a:r>
              <a:rPr lang="en-GB" sz="2400" b="1" kern="100" dirty="0">
                <a:solidFill>
                  <a:srgbClr val="92D050"/>
                </a:solidFill>
                <a:ea typeface="+mn-ea"/>
                <a:cs typeface="Times New Roman" panose="02020603050405020304" pitchFamily="18" charset="0"/>
              </a:rPr>
              <a:t>RMA Careers vision – </a:t>
            </a:r>
            <a:r>
              <a:rPr lang="en-GB" sz="2400" i="1" kern="100" dirty="0">
                <a:solidFill>
                  <a:srgbClr val="92D050"/>
                </a:solidFill>
                <a:ea typeface="+mn-ea"/>
                <a:cs typeface="Times New Roman" panose="02020603050405020304" pitchFamily="18" charset="0"/>
              </a:rPr>
              <a:t>To r</a:t>
            </a:r>
            <a:r>
              <a:rPr lang="en-GB" sz="2400" i="1" kern="1200" dirty="0">
                <a:solidFill>
                  <a:srgbClr val="92D050"/>
                </a:solidFill>
                <a:ea typeface="+mn-ea"/>
                <a:cs typeface="Times New Roman" panose="02020603050405020304" pitchFamily="18" charset="0"/>
              </a:rPr>
              <a:t>aise the aspirations of all Rushey Mead Academy students to enable them to make a positive difference to our world.</a:t>
            </a:r>
            <a:endParaRPr lang="en-GB" sz="2400" i="1" kern="100" dirty="0">
              <a:effectLst/>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9653233-660A-07B7-9C8E-550A65C02CFE}"/>
              </a:ext>
            </a:extLst>
          </p:cNvPr>
          <p:cNvSpPr txBox="1"/>
          <p:nvPr/>
        </p:nvSpPr>
        <p:spPr>
          <a:xfrm>
            <a:off x="7972126" y="1513175"/>
            <a:ext cx="3517174" cy="1323439"/>
          </a:xfrm>
          <a:prstGeom prst="rect">
            <a:avLst/>
          </a:prstGeom>
          <a:noFill/>
          <a:ln>
            <a:solidFill>
              <a:srgbClr val="4FAB2F"/>
            </a:solidFill>
          </a:ln>
        </p:spPr>
        <p:txBody>
          <a:bodyPr wrap="square" rtlCol="0">
            <a:spAutoFit/>
          </a:bodyPr>
          <a:lstStyle/>
          <a:p>
            <a:pPr algn="ctr" defTabSz="706100">
              <a:spcAft>
                <a:spcPts val="594"/>
              </a:spcAft>
            </a:pPr>
            <a:r>
              <a:rPr lang="en-GB" sz="4000" dirty="0">
                <a:latin typeface="+mj-lt"/>
              </a:rPr>
              <a:t>YEAR 9 –</a:t>
            </a:r>
            <a:r>
              <a:rPr lang="en-GB" sz="4000" dirty="0"/>
              <a:t>Parent Information</a:t>
            </a:r>
            <a:r>
              <a:rPr lang="en-GB" sz="4000" dirty="0">
                <a:latin typeface="+mj-lt"/>
              </a:rPr>
              <a:t> </a:t>
            </a:r>
          </a:p>
        </p:txBody>
      </p:sp>
      <p:pic>
        <p:nvPicPr>
          <p:cNvPr id="11" name="Picture 10" descr="A green and black text&#10;&#10;Description automatically generated">
            <a:extLst>
              <a:ext uri="{FF2B5EF4-FFF2-40B4-BE49-F238E27FC236}">
                <a16:creationId xmlns:a16="http://schemas.microsoft.com/office/drawing/2014/main" id="{182C3F60-717C-295B-210D-335C99651FD9}"/>
              </a:ext>
            </a:extLst>
          </p:cNvPr>
          <p:cNvPicPr>
            <a:picLocks noChangeAspect="1"/>
          </p:cNvPicPr>
          <p:nvPr/>
        </p:nvPicPr>
        <p:blipFill>
          <a:blip r:embed="rId3"/>
          <a:stretch>
            <a:fillRect/>
          </a:stretch>
        </p:blipFill>
        <p:spPr>
          <a:xfrm>
            <a:off x="9473751" y="167666"/>
            <a:ext cx="2570123" cy="1020383"/>
          </a:xfrm>
          <a:prstGeom prst="rect">
            <a:avLst/>
          </a:prstGeom>
        </p:spPr>
      </p:pic>
      <p:sp>
        <p:nvSpPr>
          <p:cNvPr id="13" name="Title 11">
            <a:extLst>
              <a:ext uri="{FF2B5EF4-FFF2-40B4-BE49-F238E27FC236}">
                <a16:creationId xmlns:a16="http://schemas.microsoft.com/office/drawing/2014/main" id="{C5BEE495-C97E-2704-63E7-A89641799ECE}"/>
              </a:ext>
            </a:extLst>
          </p:cNvPr>
          <p:cNvSpPr txBox="1">
            <a:spLocks/>
          </p:cNvSpPr>
          <p:nvPr/>
        </p:nvSpPr>
        <p:spPr>
          <a:xfrm>
            <a:off x="10740134" y="948375"/>
            <a:ext cx="1379940"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pic>
        <p:nvPicPr>
          <p:cNvPr id="3" name="Picture 2" descr="A group of people sitting in chairs&#10;&#10;AI-generated content may be incorrect.">
            <a:extLst>
              <a:ext uri="{FF2B5EF4-FFF2-40B4-BE49-F238E27FC236}">
                <a16:creationId xmlns:a16="http://schemas.microsoft.com/office/drawing/2014/main" id="{C79ACA1C-5773-DE71-2297-C590D6C54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928" y="1133698"/>
            <a:ext cx="6710468" cy="3623653"/>
          </a:xfrm>
          <a:prstGeom prst="rect">
            <a:avLst/>
          </a:prstGeom>
        </p:spPr>
      </p:pic>
      <p:sp>
        <p:nvSpPr>
          <p:cNvPr id="4" name="TextBox 3">
            <a:extLst>
              <a:ext uri="{FF2B5EF4-FFF2-40B4-BE49-F238E27FC236}">
                <a16:creationId xmlns:a16="http://schemas.microsoft.com/office/drawing/2014/main" id="{AB778867-E543-D44A-1672-D66D2E3BBDCE}"/>
              </a:ext>
            </a:extLst>
          </p:cNvPr>
          <p:cNvSpPr txBox="1"/>
          <p:nvPr/>
        </p:nvSpPr>
        <p:spPr>
          <a:xfrm>
            <a:off x="0" y="4757351"/>
            <a:ext cx="4065373" cy="307777"/>
          </a:xfrm>
          <a:prstGeom prst="rect">
            <a:avLst/>
          </a:prstGeom>
          <a:noFill/>
        </p:spPr>
        <p:txBody>
          <a:bodyPr wrap="square" rtlCol="0">
            <a:spAutoFit/>
          </a:bodyPr>
          <a:lstStyle/>
          <a:p>
            <a:r>
              <a:rPr lang="en-GB" sz="1400" i="1" dirty="0"/>
              <a:t>Image by rawpixel.com on </a:t>
            </a:r>
            <a:r>
              <a:rPr lang="en-GB" sz="1400" i="1" dirty="0" err="1"/>
              <a:t>Freepik</a:t>
            </a:r>
            <a:endParaRPr lang="en-GB" sz="1400" i="1" dirty="0"/>
          </a:p>
        </p:txBody>
      </p:sp>
    </p:spTree>
    <p:extLst>
      <p:ext uri="{BB962C8B-B14F-4D97-AF65-F5344CB8AC3E}">
        <p14:creationId xmlns:p14="http://schemas.microsoft.com/office/powerpoint/2010/main" val="154589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728472" y="20239"/>
            <a:ext cx="10515600"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5" name="TextBox 4">
            <a:extLst>
              <a:ext uri="{FF2B5EF4-FFF2-40B4-BE49-F238E27FC236}">
                <a16:creationId xmlns:a16="http://schemas.microsoft.com/office/drawing/2014/main" id="{0329BCE3-6C79-ACE2-9753-C67AEC35EA93}"/>
              </a:ext>
            </a:extLst>
          </p:cNvPr>
          <p:cNvSpPr txBox="1"/>
          <p:nvPr/>
        </p:nvSpPr>
        <p:spPr>
          <a:xfrm>
            <a:off x="838200" y="554804"/>
            <a:ext cx="10853791" cy="707886"/>
          </a:xfrm>
          <a:prstGeom prst="rect">
            <a:avLst/>
          </a:prstGeom>
          <a:noFill/>
        </p:spPr>
        <p:txBody>
          <a:bodyPr wrap="square" rtlCol="0">
            <a:spAutoFit/>
          </a:bodyPr>
          <a:lstStyle/>
          <a:p>
            <a:r>
              <a:rPr lang="en-GB" sz="4000" dirty="0"/>
              <a:t>                           The World of Work</a:t>
            </a:r>
          </a:p>
        </p:txBody>
      </p:sp>
      <p:sp>
        <p:nvSpPr>
          <p:cNvPr id="6" name="TextBox 5">
            <a:extLst>
              <a:ext uri="{FF2B5EF4-FFF2-40B4-BE49-F238E27FC236}">
                <a16:creationId xmlns:a16="http://schemas.microsoft.com/office/drawing/2014/main" id="{2897E501-918B-B100-0799-96EEDD13D0ED}"/>
              </a:ext>
            </a:extLst>
          </p:cNvPr>
          <p:cNvSpPr txBox="1"/>
          <p:nvPr/>
        </p:nvSpPr>
        <p:spPr>
          <a:xfrm>
            <a:off x="838200" y="1500027"/>
            <a:ext cx="10648308" cy="3970318"/>
          </a:xfrm>
          <a:prstGeom prst="rect">
            <a:avLst/>
          </a:prstGeom>
          <a:noFill/>
        </p:spPr>
        <p:txBody>
          <a:bodyPr wrap="square" rtlCol="0">
            <a:spAutoFit/>
          </a:bodyPr>
          <a:lstStyle/>
          <a:p>
            <a:r>
              <a:rPr lang="en-GB" sz="2800" dirty="0"/>
              <a:t>          </a:t>
            </a:r>
            <a:r>
              <a:rPr lang="en-GB" sz="2800" b="1" dirty="0"/>
              <a:t>What is the Labour Market?</a:t>
            </a:r>
          </a:p>
          <a:p>
            <a:r>
              <a:rPr lang="en-GB" sz="2800" dirty="0"/>
              <a:t>          </a:t>
            </a:r>
          </a:p>
          <a:p>
            <a:r>
              <a:rPr lang="en-GB" sz="2800" dirty="0"/>
              <a:t>          What skills and qualifications employers are looking for</a:t>
            </a:r>
          </a:p>
          <a:p>
            <a:r>
              <a:rPr lang="en-GB" sz="2800" dirty="0"/>
              <a:t>          </a:t>
            </a:r>
          </a:p>
          <a:p>
            <a:r>
              <a:rPr lang="en-GB" sz="2800" dirty="0"/>
              <a:t>          Which industries are recruiting and where they are located</a:t>
            </a:r>
          </a:p>
          <a:p>
            <a:r>
              <a:rPr lang="en-GB" sz="2800" dirty="0"/>
              <a:t>        </a:t>
            </a:r>
          </a:p>
          <a:p>
            <a:r>
              <a:rPr lang="en-GB" sz="2800" dirty="0"/>
              <a:t>           The number of people in certain types of jobs</a:t>
            </a:r>
          </a:p>
          <a:p>
            <a:r>
              <a:rPr lang="en-GB" sz="2800" dirty="0"/>
              <a:t>         </a:t>
            </a:r>
          </a:p>
          <a:p>
            <a:r>
              <a:rPr lang="en-GB" sz="2800" dirty="0"/>
              <a:t>           Growing or declining job areas and employment trends</a:t>
            </a:r>
          </a:p>
        </p:txBody>
      </p:sp>
      <p:sp>
        <p:nvSpPr>
          <p:cNvPr id="8" name="Arrow: Up 7">
            <a:extLst>
              <a:ext uri="{FF2B5EF4-FFF2-40B4-BE49-F238E27FC236}">
                <a16:creationId xmlns:a16="http://schemas.microsoft.com/office/drawing/2014/main" id="{F139282B-69AF-9060-FC65-79D0A115D2F8}"/>
              </a:ext>
            </a:extLst>
          </p:cNvPr>
          <p:cNvSpPr/>
          <p:nvPr/>
        </p:nvSpPr>
        <p:spPr>
          <a:xfrm>
            <a:off x="1191801" y="2282077"/>
            <a:ext cx="289423" cy="48288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8FCFF7E9-6237-2FE3-50B2-DCD1E4FD9DD3}"/>
              </a:ext>
            </a:extLst>
          </p:cNvPr>
          <p:cNvSpPr/>
          <p:nvPr/>
        </p:nvSpPr>
        <p:spPr>
          <a:xfrm>
            <a:off x="1191801" y="3114909"/>
            <a:ext cx="289423" cy="48288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7B588A1C-4B8F-F683-8128-0859FC834986}"/>
              </a:ext>
            </a:extLst>
          </p:cNvPr>
          <p:cNvSpPr/>
          <p:nvPr/>
        </p:nvSpPr>
        <p:spPr>
          <a:xfrm>
            <a:off x="1191801" y="4051184"/>
            <a:ext cx="289423" cy="48288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1B02D2CD-0603-D3CC-2C60-D72833755CDF}"/>
              </a:ext>
            </a:extLst>
          </p:cNvPr>
          <p:cNvSpPr/>
          <p:nvPr/>
        </p:nvSpPr>
        <p:spPr>
          <a:xfrm>
            <a:off x="1191800" y="4868394"/>
            <a:ext cx="289423" cy="48288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213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838200" y="123290"/>
            <a:ext cx="10515600" cy="626724"/>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5" name="TextBox 4">
            <a:extLst>
              <a:ext uri="{FF2B5EF4-FFF2-40B4-BE49-F238E27FC236}">
                <a16:creationId xmlns:a16="http://schemas.microsoft.com/office/drawing/2014/main" id="{0329BCE3-6C79-ACE2-9753-C67AEC35EA93}"/>
              </a:ext>
            </a:extLst>
          </p:cNvPr>
          <p:cNvSpPr txBox="1"/>
          <p:nvPr/>
        </p:nvSpPr>
        <p:spPr>
          <a:xfrm>
            <a:off x="838200" y="554804"/>
            <a:ext cx="10853791" cy="707886"/>
          </a:xfrm>
          <a:prstGeom prst="rect">
            <a:avLst/>
          </a:prstGeom>
          <a:noFill/>
        </p:spPr>
        <p:txBody>
          <a:bodyPr wrap="square" rtlCol="0">
            <a:spAutoFit/>
          </a:bodyPr>
          <a:lstStyle/>
          <a:p>
            <a:r>
              <a:rPr lang="en-GB" sz="4000" dirty="0"/>
              <a:t>                          </a:t>
            </a:r>
          </a:p>
        </p:txBody>
      </p:sp>
      <p:graphicFrame>
        <p:nvGraphicFramePr>
          <p:cNvPr id="4" name="Table 3">
            <a:extLst>
              <a:ext uri="{FF2B5EF4-FFF2-40B4-BE49-F238E27FC236}">
                <a16:creationId xmlns:a16="http://schemas.microsoft.com/office/drawing/2014/main" id="{2371EC35-EA52-8ED7-26E3-7E7348F52731}"/>
              </a:ext>
            </a:extLst>
          </p:cNvPr>
          <p:cNvGraphicFramePr>
            <a:graphicFrameLocks noGrp="1"/>
          </p:cNvGraphicFramePr>
          <p:nvPr/>
        </p:nvGraphicFramePr>
        <p:xfrm>
          <a:off x="0" y="0"/>
          <a:ext cx="12192000" cy="5894888"/>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263300544"/>
                    </a:ext>
                  </a:extLst>
                </a:gridCol>
                <a:gridCol w="3048000">
                  <a:extLst>
                    <a:ext uri="{9D8B030D-6E8A-4147-A177-3AD203B41FA5}">
                      <a16:colId xmlns:a16="http://schemas.microsoft.com/office/drawing/2014/main" val="1809860054"/>
                    </a:ext>
                  </a:extLst>
                </a:gridCol>
                <a:gridCol w="3048000">
                  <a:extLst>
                    <a:ext uri="{9D8B030D-6E8A-4147-A177-3AD203B41FA5}">
                      <a16:colId xmlns:a16="http://schemas.microsoft.com/office/drawing/2014/main" val="334023283"/>
                    </a:ext>
                  </a:extLst>
                </a:gridCol>
                <a:gridCol w="3048000">
                  <a:extLst>
                    <a:ext uri="{9D8B030D-6E8A-4147-A177-3AD203B41FA5}">
                      <a16:colId xmlns:a16="http://schemas.microsoft.com/office/drawing/2014/main" val="691617206"/>
                    </a:ext>
                  </a:extLst>
                </a:gridCol>
              </a:tblGrid>
              <a:tr h="791598">
                <a:tc>
                  <a:txBody>
                    <a:bodyPr/>
                    <a:lstStyle/>
                    <a:p>
                      <a:pPr algn="ctr"/>
                      <a:r>
                        <a:rPr lang="en-GB" dirty="0"/>
                        <a:t>What is changing?</a:t>
                      </a:r>
                    </a:p>
                  </a:txBody>
                  <a:tcPr/>
                </a:tc>
                <a:tc>
                  <a:txBody>
                    <a:bodyPr/>
                    <a:lstStyle/>
                    <a:p>
                      <a:pPr algn="ctr"/>
                      <a:r>
                        <a:rPr lang="en-GB" dirty="0"/>
                        <a:t>How can it affect jobs?</a:t>
                      </a:r>
                    </a:p>
                  </a:txBody>
                  <a:tcPr/>
                </a:tc>
                <a:tc>
                  <a:txBody>
                    <a:bodyPr/>
                    <a:lstStyle/>
                    <a:p>
                      <a:pPr algn="ctr"/>
                      <a:r>
                        <a:rPr lang="en-GB" dirty="0"/>
                        <a:t>Impact</a:t>
                      </a:r>
                    </a:p>
                  </a:txBody>
                  <a:tcPr/>
                </a:tc>
                <a:tc>
                  <a:txBody>
                    <a:bodyPr/>
                    <a:lstStyle/>
                    <a:p>
                      <a:pPr algn="ctr"/>
                      <a:r>
                        <a:rPr lang="en-GB" dirty="0"/>
                        <a:t>Which job areas will be important?</a:t>
                      </a:r>
                    </a:p>
                  </a:txBody>
                  <a:tcPr/>
                </a:tc>
                <a:extLst>
                  <a:ext uri="{0D108BD9-81ED-4DB2-BD59-A6C34878D82A}">
                    <a16:rowId xmlns:a16="http://schemas.microsoft.com/office/drawing/2014/main" val="2000729237"/>
                  </a:ext>
                </a:extLst>
              </a:tr>
              <a:tr h="791598">
                <a:tc>
                  <a:txBody>
                    <a:bodyPr/>
                    <a:lstStyle/>
                    <a:p>
                      <a:r>
                        <a:rPr lang="en-GB" dirty="0"/>
                        <a:t>New technology is being developed all the time</a:t>
                      </a:r>
                    </a:p>
                  </a:txBody>
                  <a:tcPr/>
                </a:tc>
                <a:tc>
                  <a:txBody>
                    <a:bodyPr/>
                    <a:lstStyle/>
                    <a:p>
                      <a:r>
                        <a:rPr lang="en-GB" dirty="0"/>
                        <a:t>Loss of some traditional jobs</a:t>
                      </a:r>
                    </a:p>
                  </a:txBody>
                  <a:tcPr/>
                </a:tc>
                <a:tc>
                  <a:txBody>
                    <a:bodyPr/>
                    <a:lstStyle/>
                    <a:p>
                      <a:r>
                        <a:rPr lang="en-GB" dirty="0"/>
                        <a:t>Change in skills needed</a:t>
                      </a:r>
                    </a:p>
                  </a:txBody>
                  <a:tcPr/>
                </a:tc>
                <a:tc>
                  <a:txBody>
                    <a:bodyPr/>
                    <a:lstStyle/>
                    <a:p>
                      <a:r>
                        <a:rPr lang="en-GB" dirty="0"/>
                        <a:t>Electronics, Robotics, Cyber Security &amp; Data Science</a:t>
                      </a:r>
                    </a:p>
                  </a:txBody>
                  <a:tcPr/>
                </a:tc>
                <a:extLst>
                  <a:ext uri="{0D108BD9-81ED-4DB2-BD59-A6C34878D82A}">
                    <a16:rowId xmlns:a16="http://schemas.microsoft.com/office/drawing/2014/main" val="3227555146"/>
                  </a:ext>
                </a:extLst>
              </a:tr>
              <a:tr h="776894">
                <a:tc>
                  <a:txBody>
                    <a:bodyPr/>
                    <a:lstStyle/>
                    <a:p>
                      <a:r>
                        <a:rPr lang="en-GB" dirty="0"/>
                        <a:t>People are living longer</a:t>
                      </a:r>
                    </a:p>
                  </a:txBody>
                  <a:tcPr/>
                </a:tc>
                <a:tc>
                  <a:txBody>
                    <a:bodyPr/>
                    <a:lstStyle/>
                    <a:p>
                      <a:r>
                        <a:rPr lang="en-GB" dirty="0"/>
                        <a:t>More support needed for people</a:t>
                      </a:r>
                    </a:p>
                  </a:txBody>
                  <a:tcPr/>
                </a:tc>
                <a:tc>
                  <a:txBody>
                    <a:bodyPr/>
                    <a:lstStyle/>
                    <a:p>
                      <a:r>
                        <a:rPr lang="en-GB" dirty="0"/>
                        <a:t>Large demand for health and social care</a:t>
                      </a:r>
                    </a:p>
                  </a:txBody>
                  <a:tcPr/>
                </a:tc>
                <a:tc>
                  <a:txBody>
                    <a:bodyPr/>
                    <a:lstStyle/>
                    <a:p>
                      <a:r>
                        <a:rPr lang="en-GB" dirty="0"/>
                        <a:t>Health Care, Social Care, Life Sciences, Pharmacology</a:t>
                      </a:r>
                    </a:p>
                  </a:txBody>
                  <a:tcPr/>
                </a:tc>
                <a:extLst>
                  <a:ext uri="{0D108BD9-81ED-4DB2-BD59-A6C34878D82A}">
                    <a16:rowId xmlns:a16="http://schemas.microsoft.com/office/drawing/2014/main" val="2231633765"/>
                  </a:ext>
                </a:extLst>
              </a:tr>
              <a:tr h="887828">
                <a:tc>
                  <a:txBody>
                    <a:bodyPr/>
                    <a:lstStyle/>
                    <a:p>
                      <a:r>
                        <a:rPr lang="en-GB" dirty="0"/>
                        <a:t>Pace of change is speeding up</a:t>
                      </a:r>
                    </a:p>
                  </a:txBody>
                  <a:tcPr/>
                </a:tc>
                <a:tc>
                  <a:txBody>
                    <a:bodyPr/>
                    <a:lstStyle/>
                    <a:p>
                      <a:r>
                        <a:rPr lang="en-GB" dirty="0"/>
                        <a:t>New skills need to be learnt quickly</a:t>
                      </a:r>
                    </a:p>
                  </a:txBody>
                  <a:tcPr/>
                </a:tc>
                <a:tc>
                  <a:txBody>
                    <a:bodyPr/>
                    <a:lstStyle/>
                    <a:p>
                      <a:r>
                        <a:rPr lang="en-GB" dirty="0"/>
                        <a:t>Exciting new opportunities, AI and new technology</a:t>
                      </a:r>
                    </a:p>
                  </a:txBody>
                  <a:tcPr/>
                </a:tc>
                <a:tc>
                  <a:txBody>
                    <a:bodyPr/>
                    <a:lstStyle/>
                    <a:p>
                      <a:r>
                        <a:rPr lang="en-GB" dirty="0"/>
                        <a:t>Innovation is desperately needed – flexibility, problem solving</a:t>
                      </a:r>
                    </a:p>
                  </a:txBody>
                  <a:tcPr/>
                </a:tc>
                <a:extLst>
                  <a:ext uri="{0D108BD9-81ED-4DB2-BD59-A6C34878D82A}">
                    <a16:rowId xmlns:a16="http://schemas.microsoft.com/office/drawing/2014/main" val="1371874385"/>
                  </a:ext>
                </a:extLst>
              </a:tr>
              <a:tr h="887828">
                <a:tc>
                  <a:txBody>
                    <a:bodyPr/>
                    <a:lstStyle/>
                    <a:p>
                      <a:r>
                        <a:rPr lang="en-GB" dirty="0"/>
                        <a:t>The skills around the world are improving</a:t>
                      </a:r>
                    </a:p>
                  </a:txBody>
                  <a:tcPr/>
                </a:tc>
                <a:tc>
                  <a:txBody>
                    <a:bodyPr/>
                    <a:lstStyle/>
                    <a:p>
                      <a:r>
                        <a:rPr lang="en-GB" dirty="0"/>
                        <a:t>More competition</a:t>
                      </a:r>
                    </a:p>
                  </a:txBody>
                  <a:tcPr/>
                </a:tc>
                <a:tc>
                  <a:txBody>
                    <a:bodyPr/>
                    <a:lstStyle/>
                    <a:p>
                      <a:r>
                        <a:rPr lang="en-GB" dirty="0"/>
                        <a:t>IT enables people to be delivering work here from other countries</a:t>
                      </a:r>
                    </a:p>
                  </a:txBody>
                  <a:tcPr/>
                </a:tc>
                <a:tc>
                  <a:txBody>
                    <a:bodyPr/>
                    <a:lstStyle/>
                    <a:p>
                      <a:r>
                        <a:rPr lang="en-GB" dirty="0"/>
                        <a:t>Education, Science, Engineering, Creative and Media, Finance</a:t>
                      </a:r>
                    </a:p>
                  </a:txBody>
                  <a:tcPr/>
                </a:tc>
                <a:extLst>
                  <a:ext uri="{0D108BD9-81ED-4DB2-BD59-A6C34878D82A}">
                    <a16:rowId xmlns:a16="http://schemas.microsoft.com/office/drawing/2014/main" val="425970582"/>
                  </a:ext>
                </a:extLst>
              </a:tr>
              <a:tr h="887828">
                <a:tc>
                  <a:txBody>
                    <a:bodyPr/>
                    <a:lstStyle/>
                    <a:p>
                      <a:r>
                        <a:rPr lang="en-GB" dirty="0"/>
                        <a:t>Environmental awareness is growing</a:t>
                      </a:r>
                    </a:p>
                  </a:txBody>
                  <a:tcPr/>
                </a:tc>
                <a:tc>
                  <a:txBody>
                    <a:bodyPr/>
                    <a:lstStyle/>
                    <a:p>
                      <a:r>
                        <a:rPr lang="en-GB" dirty="0"/>
                        <a:t>Research and development on energy saving</a:t>
                      </a:r>
                    </a:p>
                  </a:txBody>
                  <a:tcPr/>
                </a:tc>
                <a:tc>
                  <a:txBody>
                    <a:bodyPr/>
                    <a:lstStyle/>
                    <a:p>
                      <a:r>
                        <a:rPr lang="en-GB" dirty="0"/>
                        <a:t>Wide variety of roles in all sectors, skilled engineers and mechanics</a:t>
                      </a:r>
                    </a:p>
                  </a:txBody>
                  <a:tcPr/>
                </a:tc>
                <a:tc>
                  <a:txBody>
                    <a:bodyPr/>
                    <a:lstStyle/>
                    <a:p>
                      <a:r>
                        <a:rPr lang="en-GB" dirty="0"/>
                        <a:t>Engineering, Chemical Processing, Energy &amp; Utilities</a:t>
                      </a:r>
                    </a:p>
                  </a:txBody>
                  <a:tcPr/>
                </a:tc>
                <a:extLst>
                  <a:ext uri="{0D108BD9-81ED-4DB2-BD59-A6C34878D82A}">
                    <a16:rowId xmlns:a16="http://schemas.microsoft.com/office/drawing/2014/main" val="704212330"/>
                  </a:ext>
                </a:extLst>
              </a:tr>
              <a:tr h="791598">
                <a:tc>
                  <a:txBody>
                    <a:bodyPr/>
                    <a:lstStyle/>
                    <a:p>
                      <a:r>
                        <a:rPr lang="en-GB" dirty="0"/>
                        <a:t>Increase in well-being and leisure</a:t>
                      </a:r>
                    </a:p>
                  </a:txBody>
                  <a:tcPr/>
                </a:tc>
                <a:tc>
                  <a:txBody>
                    <a:bodyPr/>
                    <a:lstStyle/>
                    <a:p>
                      <a:r>
                        <a:rPr lang="en-GB" dirty="0"/>
                        <a:t>Demand for catering, health and fitness and gaming</a:t>
                      </a:r>
                    </a:p>
                  </a:txBody>
                  <a:tcPr/>
                </a:tc>
                <a:tc>
                  <a:txBody>
                    <a:bodyPr/>
                    <a:lstStyle/>
                    <a:p>
                      <a:r>
                        <a:rPr lang="en-GB" dirty="0"/>
                        <a:t>Growth in tourism, spa facilities &amp; fitness</a:t>
                      </a:r>
                    </a:p>
                  </a:txBody>
                  <a:tcPr/>
                </a:tc>
                <a:tc>
                  <a:txBody>
                    <a:bodyPr/>
                    <a:lstStyle/>
                    <a:p>
                      <a:r>
                        <a:rPr lang="en-GB" dirty="0"/>
                        <a:t>Health &amp; Beauty, Sport and Leisure, Hospitality</a:t>
                      </a:r>
                    </a:p>
                  </a:txBody>
                  <a:tcPr/>
                </a:tc>
                <a:extLst>
                  <a:ext uri="{0D108BD9-81ED-4DB2-BD59-A6C34878D82A}">
                    <a16:rowId xmlns:a16="http://schemas.microsoft.com/office/drawing/2014/main" val="208805041"/>
                  </a:ext>
                </a:extLst>
              </a:tr>
            </a:tbl>
          </a:graphicData>
        </a:graphic>
      </p:graphicFrame>
      <p:pic>
        <p:nvPicPr>
          <p:cNvPr id="13" name="Graphic 12" descr="Robot Hand with solid fill">
            <a:extLst>
              <a:ext uri="{FF2B5EF4-FFF2-40B4-BE49-F238E27FC236}">
                <a16:creationId xmlns:a16="http://schemas.microsoft.com/office/drawing/2014/main" id="{606038E1-E402-C8C3-3588-8AA7FC6623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9228" y="990173"/>
            <a:ext cx="629292" cy="629292"/>
          </a:xfrm>
          <a:prstGeom prst="rect">
            <a:avLst/>
          </a:prstGeom>
        </p:spPr>
      </p:pic>
      <p:pic>
        <p:nvPicPr>
          <p:cNvPr id="15" name="Graphic 14" descr="Yoga with solid fill">
            <a:extLst>
              <a:ext uri="{FF2B5EF4-FFF2-40B4-BE49-F238E27FC236}">
                <a16:creationId xmlns:a16="http://schemas.microsoft.com/office/drawing/2014/main" id="{85AA76F7-90F5-360E-7FC3-C89A574B33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70589" y="1619465"/>
            <a:ext cx="707204" cy="707204"/>
          </a:xfrm>
          <a:prstGeom prst="rect">
            <a:avLst/>
          </a:prstGeom>
        </p:spPr>
      </p:pic>
      <p:pic>
        <p:nvPicPr>
          <p:cNvPr id="17" name="Graphic 16" descr="Fast Forward with solid fill">
            <a:extLst>
              <a:ext uri="{FF2B5EF4-FFF2-40B4-BE49-F238E27FC236}">
                <a16:creationId xmlns:a16="http://schemas.microsoft.com/office/drawing/2014/main" id="{44345D78-2FAD-5893-CFC6-EFA28DA9F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56140" y="2632796"/>
            <a:ext cx="629293" cy="629293"/>
          </a:xfrm>
          <a:prstGeom prst="rect">
            <a:avLst/>
          </a:prstGeom>
        </p:spPr>
      </p:pic>
      <p:pic>
        <p:nvPicPr>
          <p:cNvPr id="19" name="Graphic 18" descr="Earth globe: Africa and Europe with solid fill">
            <a:extLst>
              <a:ext uri="{FF2B5EF4-FFF2-40B4-BE49-F238E27FC236}">
                <a16:creationId xmlns:a16="http://schemas.microsoft.com/office/drawing/2014/main" id="{7ACFF05A-9673-ED5D-5169-DF89850DC5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48500" y="3538436"/>
            <a:ext cx="629293" cy="629293"/>
          </a:xfrm>
          <a:prstGeom prst="rect">
            <a:avLst/>
          </a:prstGeom>
        </p:spPr>
      </p:pic>
      <p:pic>
        <p:nvPicPr>
          <p:cNvPr id="21" name="Graphic 20" descr="Sustainability with solid fill">
            <a:extLst>
              <a:ext uri="{FF2B5EF4-FFF2-40B4-BE49-F238E27FC236}">
                <a16:creationId xmlns:a16="http://schemas.microsoft.com/office/drawing/2014/main" id="{4DB360A5-775B-905A-CF2E-00D9A0C507D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70786" y="4710512"/>
            <a:ext cx="629293" cy="629293"/>
          </a:xfrm>
          <a:prstGeom prst="rect">
            <a:avLst/>
          </a:prstGeom>
        </p:spPr>
      </p:pic>
      <p:pic>
        <p:nvPicPr>
          <p:cNvPr id="23" name="Graphic 22" descr="Food Safety with solid fill">
            <a:extLst>
              <a:ext uri="{FF2B5EF4-FFF2-40B4-BE49-F238E27FC236}">
                <a16:creationId xmlns:a16="http://schemas.microsoft.com/office/drawing/2014/main" id="{A8CF0DFE-28B4-56A4-1381-E75470EA7C4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34546" y="5387476"/>
            <a:ext cx="457200" cy="457200"/>
          </a:xfrm>
          <a:prstGeom prst="rect">
            <a:avLst/>
          </a:prstGeom>
        </p:spPr>
      </p:pic>
      <p:sp>
        <p:nvSpPr>
          <p:cNvPr id="6" name="Arrow: Right 5">
            <a:extLst>
              <a:ext uri="{FF2B5EF4-FFF2-40B4-BE49-F238E27FC236}">
                <a16:creationId xmlns:a16="http://schemas.microsoft.com/office/drawing/2014/main" id="{0654FABD-20D6-D2F3-311E-78C2AD650ABB}"/>
              </a:ext>
            </a:extLst>
          </p:cNvPr>
          <p:cNvSpPr/>
          <p:nvPr/>
        </p:nvSpPr>
        <p:spPr>
          <a:xfrm>
            <a:off x="2488589" y="24935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D30C4375-074D-8D95-61EE-7872BB056A0C}"/>
              </a:ext>
            </a:extLst>
          </p:cNvPr>
          <p:cNvSpPr/>
          <p:nvPr/>
        </p:nvSpPr>
        <p:spPr>
          <a:xfrm>
            <a:off x="5606796" y="19574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24CF42CC-8597-7B43-4EBE-4E4F1000F8BC}"/>
              </a:ext>
            </a:extLst>
          </p:cNvPr>
          <p:cNvSpPr/>
          <p:nvPr/>
        </p:nvSpPr>
        <p:spPr>
          <a:xfrm>
            <a:off x="8570786" y="21347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7605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Look at Leicester and Leicestershire</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5" name="TextBox 4">
            <a:extLst>
              <a:ext uri="{FF2B5EF4-FFF2-40B4-BE49-F238E27FC236}">
                <a16:creationId xmlns:a16="http://schemas.microsoft.com/office/drawing/2014/main" id="{0329BCE3-6C79-ACE2-9753-C67AEC35EA93}"/>
              </a:ext>
            </a:extLst>
          </p:cNvPr>
          <p:cNvSpPr txBox="1"/>
          <p:nvPr/>
        </p:nvSpPr>
        <p:spPr>
          <a:xfrm>
            <a:off x="838201" y="554804"/>
            <a:ext cx="7381126" cy="707886"/>
          </a:xfrm>
          <a:prstGeom prst="rect">
            <a:avLst/>
          </a:prstGeom>
          <a:noFill/>
        </p:spPr>
        <p:txBody>
          <a:bodyPr wrap="square" rtlCol="0">
            <a:spAutoFit/>
          </a:bodyPr>
          <a:lstStyle/>
          <a:p>
            <a:pPr algn="ctr"/>
            <a:r>
              <a:rPr lang="en-GB" sz="4000" dirty="0"/>
              <a:t>                                 </a:t>
            </a:r>
          </a:p>
        </p:txBody>
      </p:sp>
      <p:pic>
        <p:nvPicPr>
          <p:cNvPr id="12" name="Graphic 11" descr="Eyes with solid fill">
            <a:extLst>
              <a:ext uri="{FF2B5EF4-FFF2-40B4-BE49-F238E27FC236}">
                <a16:creationId xmlns:a16="http://schemas.microsoft.com/office/drawing/2014/main" id="{8FCA4693-A081-E2FB-048B-D4ACC9F14D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9327" y="179431"/>
            <a:ext cx="1696949" cy="1696949"/>
          </a:xfrm>
          <a:prstGeom prst="rect">
            <a:avLst/>
          </a:prstGeom>
        </p:spPr>
      </p:pic>
      <p:pic>
        <p:nvPicPr>
          <p:cNvPr id="14" name="Picture 13">
            <a:extLst>
              <a:ext uri="{FF2B5EF4-FFF2-40B4-BE49-F238E27FC236}">
                <a16:creationId xmlns:a16="http://schemas.microsoft.com/office/drawing/2014/main" id="{EAC94912-E051-43FA-3600-A3338F94CF02}"/>
              </a:ext>
            </a:extLst>
          </p:cNvPr>
          <p:cNvPicPr>
            <a:picLocks noChangeAspect="1"/>
          </p:cNvPicPr>
          <p:nvPr/>
        </p:nvPicPr>
        <p:blipFill>
          <a:blip r:embed="rId6"/>
          <a:stretch>
            <a:fillRect/>
          </a:stretch>
        </p:blipFill>
        <p:spPr>
          <a:xfrm>
            <a:off x="838199" y="1611608"/>
            <a:ext cx="1790700" cy="2095500"/>
          </a:xfrm>
          <a:prstGeom prst="rect">
            <a:avLst/>
          </a:prstGeom>
        </p:spPr>
      </p:pic>
      <p:pic>
        <p:nvPicPr>
          <p:cNvPr id="16" name="Picture 15">
            <a:extLst>
              <a:ext uri="{FF2B5EF4-FFF2-40B4-BE49-F238E27FC236}">
                <a16:creationId xmlns:a16="http://schemas.microsoft.com/office/drawing/2014/main" id="{4A44A52A-F4FD-6372-226B-3C82AB1E3CDC}"/>
              </a:ext>
            </a:extLst>
          </p:cNvPr>
          <p:cNvPicPr>
            <a:picLocks noChangeAspect="1"/>
          </p:cNvPicPr>
          <p:nvPr/>
        </p:nvPicPr>
        <p:blipFill>
          <a:blip r:embed="rId7"/>
          <a:stretch>
            <a:fillRect/>
          </a:stretch>
        </p:blipFill>
        <p:spPr>
          <a:xfrm>
            <a:off x="10046735" y="3421719"/>
            <a:ext cx="1790700" cy="1929416"/>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957617" y="1321357"/>
            <a:ext cx="5539967" cy="1477328"/>
          </a:xfrm>
          <a:prstGeom prst="rect">
            <a:avLst/>
          </a:prstGeom>
          <a:noFill/>
        </p:spPr>
        <p:txBody>
          <a:bodyPr wrap="square" rtlCol="0">
            <a:spAutoFit/>
          </a:bodyPr>
          <a:lstStyle/>
          <a:p>
            <a:r>
              <a:rPr lang="en-GB" b="1" dirty="0">
                <a:solidFill>
                  <a:schemeClr val="accent1">
                    <a:lumMod val="50000"/>
                  </a:schemeClr>
                </a:solidFill>
              </a:rPr>
              <a:t>Why work for a smaller business? – Input valued / more variety / quick progression / more contact with senior managers – greater impact</a:t>
            </a:r>
          </a:p>
          <a:p>
            <a:endParaRPr lang="en-GB" b="1" dirty="0">
              <a:solidFill>
                <a:schemeClr val="accent1">
                  <a:lumMod val="50000"/>
                </a:schemeClr>
              </a:solidFill>
            </a:endParaRPr>
          </a:p>
          <a:p>
            <a:endParaRPr lang="en-GB" b="1" dirty="0">
              <a:solidFill>
                <a:schemeClr val="accent1">
                  <a:lumMod val="50000"/>
                </a:schemeClr>
              </a:solidFill>
            </a:endParaRPr>
          </a:p>
        </p:txBody>
      </p:sp>
      <p:sp>
        <p:nvSpPr>
          <p:cNvPr id="18" name="TextBox 17">
            <a:extLst>
              <a:ext uri="{FF2B5EF4-FFF2-40B4-BE49-F238E27FC236}">
                <a16:creationId xmlns:a16="http://schemas.microsoft.com/office/drawing/2014/main" id="{FEB2E3FB-8CB3-EA6C-68D6-43ED3D00FB2D}"/>
              </a:ext>
            </a:extLst>
          </p:cNvPr>
          <p:cNvSpPr txBox="1"/>
          <p:nvPr/>
        </p:nvSpPr>
        <p:spPr>
          <a:xfrm>
            <a:off x="2820459" y="2339145"/>
            <a:ext cx="6760396" cy="2831544"/>
          </a:xfrm>
          <a:prstGeom prst="rect">
            <a:avLst/>
          </a:prstGeom>
          <a:noFill/>
        </p:spPr>
        <p:txBody>
          <a:bodyPr wrap="square" rtlCol="0">
            <a:spAutoFit/>
          </a:bodyPr>
          <a:lstStyle/>
          <a:p>
            <a:r>
              <a:rPr lang="en-GB" sz="2400" b="1" dirty="0"/>
              <a:t>Employers locally say…</a:t>
            </a:r>
          </a:p>
          <a:p>
            <a:pPr marL="285750" indent="-285750">
              <a:buFont typeface="Arial" panose="020B0604020202020204" pitchFamily="34" charset="0"/>
              <a:buChar char="•"/>
            </a:pPr>
            <a:r>
              <a:rPr lang="en-GB" dirty="0">
                <a:solidFill>
                  <a:srgbClr val="CC0066"/>
                </a:solidFill>
              </a:rPr>
              <a:t>Value young people with </a:t>
            </a:r>
            <a:r>
              <a:rPr lang="en-GB" sz="2000" b="1" dirty="0">
                <a:solidFill>
                  <a:srgbClr val="CC0066"/>
                </a:solidFill>
              </a:rPr>
              <a:t>good communication skills &amp; strong work ethics</a:t>
            </a:r>
          </a:p>
          <a:p>
            <a:pPr marL="285750" indent="-285750">
              <a:buFont typeface="Arial" panose="020B0604020202020204" pitchFamily="34" charset="0"/>
              <a:buChar char="•"/>
            </a:pPr>
            <a:r>
              <a:rPr lang="en-GB" dirty="0">
                <a:solidFill>
                  <a:srgbClr val="CC0066"/>
                </a:solidFill>
              </a:rPr>
              <a:t>Useful skills include </a:t>
            </a:r>
            <a:r>
              <a:rPr lang="en-GB" sz="2000" b="1" dirty="0">
                <a:solidFill>
                  <a:srgbClr val="CC0066"/>
                </a:solidFill>
              </a:rPr>
              <a:t>digital, problem solving, adaptability </a:t>
            </a:r>
          </a:p>
          <a:p>
            <a:pPr marL="285750" indent="-285750">
              <a:buFont typeface="Arial" panose="020B0604020202020204" pitchFamily="34" charset="0"/>
              <a:buChar char="•"/>
            </a:pPr>
            <a:r>
              <a:rPr lang="en-GB" dirty="0">
                <a:solidFill>
                  <a:srgbClr val="CC0066"/>
                </a:solidFill>
              </a:rPr>
              <a:t>Be open to </a:t>
            </a:r>
            <a:r>
              <a:rPr lang="en-GB" sz="2000" b="1" dirty="0">
                <a:solidFill>
                  <a:srgbClr val="CC0066"/>
                </a:solidFill>
              </a:rPr>
              <a:t>different sectors</a:t>
            </a:r>
            <a:r>
              <a:rPr lang="en-GB" dirty="0">
                <a:solidFill>
                  <a:srgbClr val="CC0066"/>
                </a:solidFill>
              </a:rPr>
              <a:t>, there are a range of opportunities in most sectors</a:t>
            </a:r>
          </a:p>
          <a:p>
            <a:pPr marL="285750" indent="-285750">
              <a:buFont typeface="Arial" panose="020B0604020202020204" pitchFamily="34" charset="0"/>
              <a:buChar char="•"/>
            </a:pPr>
            <a:r>
              <a:rPr lang="en-GB" dirty="0">
                <a:solidFill>
                  <a:srgbClr val="CC0066"/>
                </a:solidFill>
              </a:rPr>
              <a:t>Ideally 5 good GCSE results including English, Maths &amp; Science – </a:t>
            </a:r>
            <a:r>
              <a:rPr lang="en-GB" b="1" dirty="0">
                <a:solidFill>
                  <a:srgbClr val="CC0066"/>
                </a:solidFill>
              </a:rPr>
              <a:t>strengthened with skills and personality!</a:t>
            </a:r>
          </a:p>
          <a:p>
            <a:pPr marL="342900" indent="-342900">
              <a:buFont typeface="Arial" panose="020B0604020202020204" pitchFamily="34" charset="0"/>
              <a:buChar char="•"/>
            </a:pPr>
            <a:r>
              <a:rPr lang="en-GB" sz="2000" b="1" dirty="0">
                <a:solidFill>
                  <a:srgbClr val="CC0066"/>
                </a:solidFill>
              </a:rPr>
              <a:t>Work experience or voluntary experience is valued</a:t>
            </a:r>
          </a:p>
        </p:txBody>
      </p:sp>
      <p:pic>
        <p:nvPicPr>
          <p:cNvPr id="20" name="Graphic 19" descr="Dance steps with solid fill">
            <a:extLst>
              <a:ext uri="{FF2B5EF4-FFF2-40B4-BE49-F238E27FC236}">
                <a16:creationId xmlns:a16="http://schemas.microsoft.com/office/drawing/2014/main" id="{E4418405-1AEC-3AAD-659E-74529DB0FB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8445" y="4221416"/>
            <a:ext cx="914400" cy="914400"/>
          </a:xfrm>
          <a:prstGeom prst="rect">
            <a:avLst/>
          </a:prstGeom>
        </p:spPr>
      </p:pic>
    </p:spTree>
    <p:extLst>
      <p:ext uri="{BB962C8B-B14F-4D97-AF65-F5344CB8AC3E}">
        <p14:creationId xmlns:p14="http://schemas.microsoft.com/office/powerpoint/2010/main" val="1840286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838200" y="365125"/>
            <a:ext cx="4720119"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Health &amp; Social Care</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pic>
        <p:nvPicPr>
          <p:cNvPr id="6" name="Graphic 5" descr="Heart with pulse with solid fill">
            <a:extLst>
              <a:ext uri="{FF2B5EF4-FFF2-40B4-BE49-F238E27FC236}">
                <a16:creationId xmlns:a16="http://schemas.microsoft.com/office/drawing/2014/main" id="{CECEC0CA-282C-2AE9-F671-7D2AA53D56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2368" y="0"/>
            <a:ext cx="2198670" cy="2198670"/>
          </a:xfrm>
          <a:prstGeom prst="rect">
            <a:avLst/>
          </a:prstGeom>
        </p:spPr>
      </p:pic>
      <p:sp>
        <p:nvSpPr>
          <p:cNvPr id="7" name="TextBox 6">
            <a:extLst>
              <a:ext uri="{FF2B5EF4-FFF2-40B4-BE49-F238E27FC236}">
                <a16:creationId xmlns:a16="http://schemas.microsoft.com/office/drawing/2014/main" id="{724CDBD3-F79A-87CC-72E1-254137940A53}"/>
              </a:ext>
            </a:extLst>
          </p:cNvPr>
          <p:cNvSpPr txBox="1"/>
          <p:nvPr/>
        </p:nvSpPr>
        <p:spPr>
          <a:xfrm>
            <a:off x="7654247" y="976045"/>
            <a:ext cx="2455524" cy="1477328"/>
          </a:xfrm>
          <a:prstGeom prst="rect">
            <a:avLst/>
          </a:prstGeom>
          <a:noFill/>
        </p:spPr>
        <p:txBody>
          <a:bodyPr wrap="square" rtlCol="0">
            <a:spAutoFit/>
          </a:bodyPr>
          <a:lstStyle/>
          <a:p>
            <a:r>
              <a:rPr lang="en-GB" dirty="0"/>
              <a:t>Useful subjects: Maths, English, Science, ICT, Psychology, Sociology</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86427" y="957124"/>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3277456" y="5123206"/>
            <a:ext cx="8753582" cy="369332"/>
          </a:xfrm>
          <a:prstGeom prst="rect">
            <a:avLst/>
          </a:prstGeom>
          <a:noFill/>
        </p:spPr>
        <p:txBody>
          <a:bodyPr wrap="square" rtlCol="0">
            <a:spAutoFit/>
          </a:bodyPr>
          <a:lstStyle/>
          <a:p>
            <a:r>
              <a:rPr lang="en-GB" b="1" dirty="0">
                <a:solidFill>
                  <a:schemeClr val="accent1"/>
                </a:solidFill>
              </a:rPr>
              <a:t>Pathways</a:t>
            </a:r>
            <a:r>
              <a:rPr lang="en-GB" dirty="0"/>
              <a:t> – GCSE, T-Levels / Apprenticeships / A-Levels / Degree</a:t>
            </a:r>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32368" y="4659331"/>
            <a:ext cx="914400" cy="914400"/>
          </a:xfrm>
          <a:prstGeom prst="rect">
            <a:avLst/>
          </a:prstGeom>
        </p:spPr>
      </p:pic>
      <p:graphicFrame>
        <p:nvGraphicFramePr>
          <p:cNvPr id="19" name="TextBox 9">
            <a:extLst>
              <a:ext uri="{FF2B5EF4-FFF2-40B4-BE49-F238E27FC236}">
                <a16:creationId xmlns:a16="http://schemas.microsoft.com/office/drawing/2014/main" id="{81A8227F-283A-EC7E-29F3-31DCBD464825}"/>
              </a:ext>
            </a:extLst>
          </p:cNvPr>
          <p:cNvGraphicFramePr/>
          <p:nvPr/>
        </p:nvGraphicFramePr>
        <p:xfrm>
          <a:off x="435430" y="1871524"/>
          <a:ext cx="11102450" cy="303686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864053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532544" y="136209"/>
            <a:ext cx="5025775" cy="1554480"/>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Creative</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756792" y="675660"/>
            <a:ext cx="2455524" cy="1477328"/>
          </a:xfrm>
          <a:prstGeom prst="rect">
            <a:avLst/>
          </a:prstGeom>
          <a:noFill/>
        </p:spPr>
        <p:txBody>
          <a:bodyPr wrap="square" rtlCol="0">
            <a:spAutoFit/>
          </a:bodyPr>
          <a:lstStyle/>
          <a:p>
            <a:r>
              <a:rPr lang="en-GB" dirty="0"/>
              <a:t>Useful subjects: English, Maths, ICT, Art &amp; Design, Media</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4527" y="682637"/>
            <a:ext cx="914400" cy="914400"/>
          </a:xfrm>
          <a:prstGeom prst="rect">
            <a:avLst/>
          </a:prstGeom>
        </p:spPr>
      </p:pic>
      <p:sp>
        <p:nvSpPr>
          <p:cNvPr id="10" name="TextBox 9">
            <a:extLst>
              <a:ext uri="{FF2B5EF4-FFF2-40B4-BE49-F238E27FC236}">
                <a16:creationId xmlns:a16="http://schemas.microsoft.com/office/drawing/2014/main" id="{7510ACF6-B2C4-DAA3-6F99-00F71EB7DB69}"/>
              </a:ext>
            </a:extLst>
          </p:cNvPr>
          <p:cNvSpPr txBox="1"/>
          <p:nvPr/>
        </p:nvSpPr>
        <p:spPr>
          <a:xfrm>
            <a:off x="565079" y="1732106"/>
            <a:ext cx="10699679" cy="2862322"/>
          </a:xfrm>
          <a:prstGeom prst="rect">
            <a:avLst/>
          </a:prstGeom>
          <a:noFill/>
        </p:spPr>
        <p:txBody>
          <a:bodyPr wrap="square" rtlCol="0">
            <a:spAutoFit/>
          </a:bodyPr>
          <a:lstStyle/>
          <a:p>
            <a:r>
              <a:rPr lang="en-GB" dirty="0"/>
              <a:t>The sector is all about </a:t>
            </a:r>
            <a:r>
              <a:rPr lang="en-GB" b="1" dirty="0">
                <a:solidFill>
                  <a:schemeClr val="accent1">
                    <a:lumMod val="75000"/>
                  </a:schemeClr>
                </a:solidFill>
              </a:rPr>
              <a:t>generating original ideas and products</a:t>
            </a:r>
          </a:p>
          <a:p>
            <a:r>
              <a:rPr lang="en-GB" b="1" dirty="0">
                <a:solidFill>
                  <a:schemeClr val="accent1">
                    <a:lumMod val="75000"/>
                  </a:schemeClr>
                </a:solidFill>
              </a:rPr>
              <a:t>               </a:t>
            </a:r>
          </a:p>
          <a:p>
            <a:r>
              <a:rPr lang="en-GB" b="1" dirty="0">
                <a:solidFill>
                  <a:schemeClr val="accent1">
                    <a:lumMod val="75000"/>
                  </a:schemeClr>
                </a:solidFill>
              </a:rPr>
              <a:t>                 </a:t>
            </a:r>
          </a:p>
          <a:p>
            <a:r>
              <a:rPr lang="en-GB" b="1" dirty="0">
                <a:solidFill>
                  <a:schemeClr val="accent1">
                    <a:lumMod val="75000"/>
                  </a:schemeClr>
                </a:solidFill>
              </a:rPr>
              <a:t>                 Arts / Culture / Creative Media</a:t>
            </a:r>
          </a:p>
          <a:p>
            <a:endParaRPr lang="en-GB" b="1" dirty="0">
              <a:solidFill>
                <a:schemeClr val="accent1">
                  <a:lumMod val="75000"/>
                </a:schemeClr>
              </a:solidFill>
            </a:endParaRPr>
          </a:p>
          <a:p>
            <a:endParaRPr lang="en-GB" b="1" dirty="0">
              <a:solidFill>
                <a:schemeClr val="accent1">
                  <a:lumMod val="75000"/>
                </a:schemeClr>
              </a:solidFill>
            </a:endParaRPr>
          </a:p>
          <a:p>
            <a:r>
              <a:rPr lang="en-GB" b="1" dirty="0">
                <a:solidFill>
                  <a:schemeClr val="accent2">
                    <a:lumMod val="75000"/>
                  </a:schemeClr>
                </a:solidFill>
              </a:rPr>
              <a:t>Jobs include </a:t>
            </a:r>
            <a:r>
              <a:rPr lang="en-GB" b="1" dirty="0">
                <a:solidFill>
                  <a:schemeClr val="accent1">
                    <a:lumMod val="75000"/>
                  </a:schemeClr>
                </a:solidFill>
              </a:rPr>
              <a:t>Design, Film &amp; Video Production / Marketing / Advertising / Computer Game Development / Animation</a:t>
            </a:r>
          </a:p>
          <a:p>
            <a:r>
              <a:rPr lang="en-GB" b="1" dirty="0">
                <a:solidFill>
                  <a:schemeClr val="accent2">
                    <a:lumMod val="75000"/>
                  </a:schemeClr>
                </a:solidFill>
              </a:rPr>
              <a:t>Shortages in Skills </a:t>
            </a:r>
            <a:r>
              <a:rPr lang="en-GB" b="1" dirty="0">
                <a:solidFill>
                  <a:schemeClr val="accent1">
                    <a:lumMod val="75000"/>
                  </a:schemeClr>
                </a:solidFill>
              </a:rPr>
              <a:t>– 3D Designers, Digital Media / Broadcast Engineers</a:t>
            </a:r>
          </a:p>
          <a:p>
            <a:endParaRPr lang="en-GB" b="1" dirty="0">
              <a:solidFill>
                <a:schemeClr val="accent1">
                  <a:lumMod val="75000"/>
                </a:schemeClr>
              </a:solidFill>
            </a:endParaRPr>
          </a:p>
        </p:txBody>
      </p:sp>
      <p:sp>
        <p:nvSpPr>
          <p:cNvPr id="11" name="TextBox 10">
            <a:extLst>
              <a:ext uri="{FF2B5EF4-FFF2-40B4-BE49-F238E27FC236}">
                <a16:creationId xmlns:a16="http://schemas.microsoft.com/office/drawing/2014/main" id="{671437AB-0257-6118-3BEC-B71FAA069DAD}"/>
              </a:ext>
            </a:extLst>
          </p:cNvPr>
          <p:cNvSpPr txBox="1"/>
          <p:nvPr/>
        </p:nvSpPr>
        <p:spPr>
          <a:xfrm>
            <a:off x="5383658" y="4779729"/>
            <a:ext cx="5599416" cy="1200329"/>
          </a:xfrm>
          <a:prstGeom prst="rect">
            <a:avLst/>
          </a:prstGeom>
          <a:noFill/>
        </p:spPr>
        <p:txBody>
          <a:bodyPr wrap="square" rtlCol="0">
            <a:spAutoFit/>
          </a:bodyPr>
          <a:lstStyle/>
          <a:p>
            <a:r>
              <a:rPr lang="en-GB" dirty="0"/>
              <a:t>Pathways – T-Level in Digital, Design and Development / high percentage of graduates in the sector</a:t>
            </a:r>
          </a:p>
          <a:p>
            <a:endParaRPr lang="en-GB" dirty="0"/>
          </a:p>
          <a:p>
            <a:endParaRPr lang="en-GB" dirty="0"/>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5056" y="4508101"/>
            <a:ext cx="914400" cy="914400"/>
          </a:xfrm>
          <a:prstGeom prst="rect">
            <a:avLst/>
          </a:prstGeom>
        </p:spPr>
      </p:pic>
      <p:pic>
        <p:nvPicPr>
          <p:cNvPr id="12" name="Graphic 11" descr="Badge 3 with solid fill">
            <a:extLst>
              <a:ext uri="{FF2B5EF4-FFF2-40B4-BE49-F238E27FC236}">
                <a16:creationId xmlns:a16="http://schemas.microsoft.com/office/drawing/2014/main" id="{A90A858F-21F7-9E08-4266-2514AFE103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5079" y="2152988"/>
            <a:ext cx="914400" cy="914400"/>
          </a:xfrm>
          <a:prstGeom prst="rect">
            <a:avLst/>
          </a:prstGeom>
        </p:spPr>
      </p:pic>
      <p:pic>
        <p:nvPicPr>
          <p:cNvPr id="6" name="Graphic 5" descr="Palette with solid fill">
            <a:extLst>
              <a:ext uri="{FF2B5EF4-FFF2-40B4-BE49-F238E27FC236}">
                <a16:creationId xmlns:a16="http://schemas.microsoft.com/office/drawing/2014/main" id="{5872BD73-8C23-E701-A701-3208B3DD89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33893" y="692244"/>
            <a:ext cx="1325563" cy="1325563"/>
          </a:xfrm>
          <a:prstGeom prst="rect">
            <a:avLst/>
          </a:prstGeom>
        </p:spPr>
      </p:pic>
      <p:sp>
        <p:nvSpPr>
          <p:cNvPr id="8" name="TextBox 7">
            <a:extLst>
              <a:ext uri="{FF2B5EF4-FFF2-40B4-BE49-F238E27FC236}">
                <a16:creationId xmlns:a16="http://schemas.microsoft.com/office/drawing/2014/main" id="{4A8F9654-6ED8-A094-6016-CAD7E876479F}"/>
              </a:ext>
            </a:extLst>
          </p:cNvPr>
          <p:cNvSpPr txBox="1"/>
          <p:nvPr/>
        </p:nvSpPr>
        <p:spPr>
          <a:xfrm>
            <a:off x="565079" y="4508101"/>
            <a:ext cx="4142197" cy="646331"/>
          </a:xfrm>
          <a:prstGeom prst="rect">
            <a:avLst/>
          </a:prstGeom>
          <a:noFill/>
        </p:spPr>
        <p:txBody>
          <a:bodyPr wrap="square" rtlCol="0">
            <a:spAutoFit/>
          </a:bodyPr>
          <a:lstStyle/>
          <a:p>
            <a:r>
              <a:rPr lang="en-GB" dirty="0">
                <a:latin typeface="Aharoni" panose="020F0502020204030204" pitchFamily="2" charset="-79"/>
                <a:cs typeface="Aharoni" panose="020F0502020204030204" pitchFamily="2" charset="-79"/>
              </a:rPr>
              <a:t>Check out - Rock Kitchen Harris / Twist and Shout / </a:t>
            </a:r>
            <a:r>
              <a:rPr lang="en-GB" dirty="0" err="1">
                <a:latin typeface="Aharoni" panose="020F0502020204030204" pitchFamily="2" charset="-79"/>
                <a:cs typeface="Aharoni" panose="020F0502020204030204" pitchFamily="2" charset="-79"/>
              </a:rPr>
              <a:t>Colab</a:t>
            </a:r>
            <a:r>
              <a:rPr lang="en-GB" dirty="0">
                <a:latin typeface="Aharoni" panose="020F0502020204030204" pitchFamily="2" charset="-79"/>
                <a:cs typeface="Aharoni" panose="020F0502020204030204" pitchFamily="2" charset="-79"/>
              </a:rPr>
              <a:t> Creation / Bulb Studios</a:t>
            </a:r>
          </a:p>
        </p:txBody>
      </p:sp>
    </p:spTree>
    <p:extLst>
      <p:ext uri="{BB962C8B-B14F-4D97-AF65-F5344CB8AC3E}">
        <p14:creationId xmlns:p14="http://schemas.microsoft.com/office/powerpoint/2010/main" val="2692837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419759" y="190257"/>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Sport and Physical Activity</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600305"/>
            <a:ext cx="2455524" cy="1477328"/>
          </a:xfrm>
          <a:prstGeom prst="rect">
            <a:avLst/>
          </a:prstGeom>
          <a:noFill/>
        </p:spPr>
        <p:txBody>
          <a:bodyPr wrap="square" rtlCol="0">
            <a:spAutoFit/>
          </a:bodyPr>
          <a:lstStyle/>
          <a:p>
            <a:r>
              <a:rPr lang="en-GB" dirty="0"/>
              <a:t>Useful subjects: Biology, Maths, PE, Chemistry, English</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2371" y="542257"/>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4869951" y="4688099"/>
            <a:ext cx="5599416" cy="1477328"/>
          </a:xfrm>
          <a:prstGeom prst="rect">
            <a:avLst/>
          </a:prstGeom>
          <a:noFill/>
        </p:spPr>
        <p:txBody>
          <a:bodyPr wrap="square" rtlCol="0">
            <a:spAutoFit/>
          </a:bodyPr>
          <a:lstStyle/>
          <a:p>
            <a:r>
              <a:rPr lang="en-GB" dirty="0"/>
              <a:t>Pathways – Top skills include communication &amp; teamwork </a:t>
            </a:r>
          </a:p>
          <a:p>
            <a:r>
              <a:rPr lang="en-GB" dirty="0"/>
              <a:t>Volunteering is a great way to access the sector</a:t>
            </a:r>
          </a:p>
          <a:p>
            <a:r>
              <a:rPr lang="en-GB" dirty="0"/>
              <a:t>Apprenticeships available</a:t>
            </a:r>
          </a:p>
          <a:p>
            <a:endParaRPr lang="en-GB" dirty="0"/>
          </a:p>
          <a:p>
            <a:endParaRPr lang="en-GB" dirty="0"/>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5056" y="4508101"/>
            <a:ext cx="914400" cy="914400"/>
          </a:xfrm>
          <a:prstGeom prst="rect">
            <a:avLst/>
          </a:prstGeom>
        </p:spPr>
      </p:pic>
      <p:sp>
        <p:nvSpPr>
          <p:cNvPr id="4" name="TextBox 3">
            <a:extLst>
              <a:ext uri="{FF2B5EF4-FFF2-40B4-BE49-F238E27FC236}">
                <a16:creationId xmlns:a16="http://schemas.microsoft.com/office/drawing/2014/main" id="{15C5E91B-28D0-AF92-BFD2-4926607A61F0}"/>
              </a:ext>
            </a:extLst>
          </p:cNvPr>
          <p:cNvSpPr txBox="1"/>
          <p:nvPr/>
        </p:nvSpPr>
        <p:spPr>
          <a:xfrm>
            <a:off x="739740" y="1839240"/>
            <a:ext cx="10315254" cy="2585323"/>
          </a:xfrm>
          <a:prstGeom prst="rect">
            <a:avLst/>
          </a:prstGeom>
          <a:noFill/>
        </p:spPr>
        <p:txBody>
          <a:bodyPr wrap="square" rtlCol="0">
            <a:spAutoFit/>
          </a:bodyPr>
          <a:lstStyle/>
          <a:p>
            <a:r>
              <a:rPr lang="en-GB" b="1" dirty="0">
                <a:solidFill>
                  <a:schemeClr val="accent1"/>
                </a:solidFill>
              </a:rPr>
              <a:t>Range of opportunities</a:t>
            </a:r>
            <a:r>
              <a:rPr lang="en-GB" dirty="0"/>
              <a:t> include coaching, analysing performance, developing sport related businesses, nutritionists, grounds keepers</a:t>
            </a:r>
          </a:p>
          <a:p>
            <a:endParaRPr lang="en-GB" dirty="0"/>
          </a:p>
          <a:p>
            <a:r>
              <a:rPr lang="en-GB" dirty="0"/>
              <a:t>Leading sporting teams – Leicester City Football Club / Leicester Tigers / Leicester Riders / Leicester Hockey Club</a:t>
            </a:r>
          </a:p>
          <a:p>
            <a:endParaRPr lang="en-GB" dirty="0"/>
          </a:p>
          <a:p>
            <a:endParaRPr lang="en-GB" dirty="0"/>
          </a:p>
          <a:p>
            <a:endParaRPr lang="en-GB" dirty="0"/>
          </a:p>
          <a:p>
            <a:r>
              <a:rPr lang="en-GB" dirty="0"/>
              <a:t>Loughborough University is ranked number 1 in the world for sports related subjects </a:t>
            </a:r>
          </a:p>
        </p:txBody>
      </p:sp>
      <p:pic>
        <p:nvPicPr>
          <p:cNvPr id="8" name="Graphic 7" descr="Swimming with solid fill">
            <a:extLst>
              <a:ext uri="{FF2B5EF4-FFF2-40B4-BE49-F238E27FC236}">
                <a16:creationId xmlns:a16="http://schemas.microsoft.com/office/drawing/2014/main" id="{ECFC94A2-5254-C4B3-9E57-DA7E1018BD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06182" y="156965"/>
            <a:ext cx="1392148" cy="1392148"/>
          </a:xfrm>
          <a:prstGeom prst="rect">
            <a:avLst/>
          </a:prstGeom>
        </p:spPr>
      </p:pic>
      <p:pic>
        <p:nvPicPr>
          <p:cNvPr id="14" name="Picture 13">
            <a:extLst>
              <a:ext uri="{FF2B5EF4-FFF2-40B4-BE49-F238E27FC236}">
                <a16:creationId xmlns:a16="http://schemas.microsoft.com/office/drawing/2014/main" id="{39CA6B38-C5E8-AB99-4A23-993F0615B885}"/>
              </a:ext>
            </a:extLst>
          </p:cNvPr>
          <p:cNvPicPr>
            <a:picLocks noChangeAspect="1"/>
          </p:cNvPicPr>
          <p:nvPr/>
        </p:nvPicPr>
        <p:blipFill>
          <a:blip r:embed="rId10"/>
          <a:stretch>
            <a:fillRect/>
          </a:stretch>
        </p:blipFill>
        <p:spPr>
          <a:xfrm>
            <a:off x="1957651" y="3080959"/>
            <a:ext cx="881442" cy="761245"/>
          </a:xfrm>
          <a:prstGeom prst="rect">
            <a:avLst/>
          </a:prstGeom>
        </p:spPr>
      </p:pic>
      <p:pic>
        <p:nvPicPr>
          <p:cNvPr id="18" name="Picture 17">
            <a:extLst>
              <a:ext uri="{FF2B5EF4-FFF2-40B4-BE49-F238E27FC236}">
                <a16:creationId xmlns:a16="http://schemas.microsoft.com/office/drawing/2014/main" id="{8DBBBABD-A823-DFD5-FDBA-3B88E2FD91D3}"/>
              </a:ext>
            </a:extLst>
          </p:cNvPr>
          <p:cNvPicPr>
            <a:picLocks noChangeAspect="1"/>
          </p:cNvPicPr>
          <p:nvPr/>
        </p:nvPicPr>
        <p:blipFill>
          <a:blip r:embed="rId11"/>
          <a:stretch>
            <a:fillRect/>
          </a:stretch>
        </p:blipFill>
        <p:spPr>
          <a:xfrm>
            <a:off x="3578648" y="3001820"/>
            <a:ext cx="725528" cy="854360"/>
          </a:xfrm>
          <a:prstGeom prst="rect">
            <a:avLst/>
          </a:prstGeom>
        </p:spPr>
      </p:pic>
      <p:pic>
        <p:nvPicPr>
          <p:cNvPr id="20" name="Picture 19">
            <a:extLst>
              <a:ext uri="{FF2B5EF4-FFF2-40B4-BE49-F238E27FC236}">
                <a16:creationId xmlns:a16="http://schemas.microsoft.com/office/drawing/2014/main" id="{62613360-23D9-92FF-4DD6-2CE985F2F4D2}"/>
              </a:ext>
            </a:extLst>
          </p:cNvPr>
          <p:cNvPicPr>
            <a:picLocks noChangeAspect="1"/>
          </p:cNvPicPr>
          <p:nvPr/>
        </p:nvPicPr>
        <p:blipFill>
          <a:blip r:embed="rId12"/>
          <a:stretch>
            <a:fillRect/>
          </a:stretch>
        </p:blipFill>
        <p:spPr>
          <a:xfrm>
            <a:off x="4787429" y="3053425"/>
            <a:ext cx="808050" cy="750332"/>
          </a:xfrm>
          <a:prstGeom prst="rect">
            <a:avLst/>
          </a:prstGeom>
        </p:spPr>
      </p:pic>
      <p:pic>
        <p:nvPicPr>
          <p:cNvPr id="22" name="Picture 21">
            <a:extLst>
              <a:ext uri="{FF2B5EF4-FFF2-40B4-BE49-F238E27FC236}">
                <a16:creationId xmlns:a16="http://schemas.microsoft.com/office/drawing/2014/main" id="{3E24AF51-C2FD-6CD8-4083-4B9077BA2E8F}"/>
              </a:ext>
            </a:extLst>
          </p:cNvPr>
          <p:cNvPicPr>
            <a:picLocks noChangeAspect="1"/>
          </p:cNvPicPr>
          <p:nvPr/>
        </p:nvPicPr>
        <p:blipFill>
          <a:blip r:embed="rId13"/>
          <a:stretch>
            <a:fillRect/>
          </a:stretch>
        </p:blipFill>
        <p:spPr>
          <a:xfrm>
            <a:off x="6095342" y="3053833"/>
            <a:ext cx="817029" cy="750333"/>
          </a:xfrm>
          <a:prstGeom prst="rect">
            <a:avLst/>
          </a:prstGeom>
        </p:spPr>
      </p:pic>
      <p:pic>
        <p:nvPicPr>
          <p:cNvPr id="24" name="Picture 23">
            <a:extLst>
              <a:ext uri="{FF2B5EF4-FFF2-40B4-BE49-F238E27FC236}">
                <a16:creationId xmlns:a16="http://schemas.microsoft.com/office/drawing/2014/main" id="{37B58378-2F6C-AC25-3360-1983823A2F3F}"/>
              </a:ext>
            </a:extLst>
          </p:cNvPr>
          <p:cNvPicPr>
            <a:picLocks noChangeAspect="1"/>
          </p:cNvPicPr>
          <p:nvPr/>
        </p:nvPicPr>
        <p:blipFill>
          <a:blip r:embed="rId14"/>
          <a:stretch>
            <a:fillRect/>
          </a:stretch>
        </p:blipFill>
        <p:spPr>
          <a:xfrm>
            <a:off x="1137006" y="4441089"/>
            <a:ext cx="940086" cy="1028773"/>
          </a:xfrm>
          <a:prstGeom prst="rect">
            <a:avLst/>
          </a:prstGeom>
        </p:spPr>
      </p:pic>
    </p:spTree>
    <p:extLst>
      <p:ext uri="{BB962C8B-B14F-4D97-AF65-F5344CB8AC3E}">
        <p14:creationId xmlns:p14="http://schemas.microsoft.com/office/powerpoint/2010/main" val="3860292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838200" y="365125"/>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Engineering and Advanced Manufacturing</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517464"/>
            <a:ext cx="2455524" cy="1477328"/>
          </a:xfrm>
          <a:prstGeom prst="rect">
            <a:avLst/>
          </a:prstGeom>
          <a:noFill/>
        </p:spPr>
        <p:txBody>
          <a:bodyPr wrap="square" rtlCol="0">
            <a:spAutoFit/>
          </a:bodyPr>
          <a:lstStyle/>
          <a:p>
            <a:r>
              <a:rPr lang="en-GB" dirty="0"/>
              <a:t>Useful subjects: Maths, Physics, ICT, Design Technology</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2371" y="542257"/>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5455578" y="4730148"/>
            <a:ext cx="5599416" cy="923330"/>
          </a:xfrm>
          <a:prstGeom prst="rect">
            <a:avLst/>
          </a:prstGeom>
          <a:noFill/>
        </p:spPr>
        <p:txBody>
          <a:bodyPr wrap="square" rtlCol="0">
            <a:spAutoFit/>
          </a:bodyPr>
          <a:lstStyle/>
          <a:p>
            <a:r>
              <a:rPr lang="en-GB" dirty="0"/>
              <a:t>Pathways – Routes in at all levels. Vocational learning is highly valued. Apprenticeships available!</a:t>
            </a:r>
          </a:p>
          <a:p>
            <a:endParaRPr lang="en-GB" dirty="0"/>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5056" y="4508101"/>
            <a:ext cx="914400" cy="914400"/>
          </a:xfrm>
          <a:prstGeom prst="rect">
            <a:avLst/>
          </a:prstGeom>
        </p:spPr>
      </p:pic>
      <p:sp>
        <p:nvSpPr>
          <p:cNvPr id="4" name="TextBox 3">
            <a:extLst>
              <a:ext uri="{FF2B5EF4-FFF2-40B4-BE49-F238E27FC236}">
                <a16:creationId xmlns:a16="http://schemas.microsoft.com/office/drawing/2014/main" id="{15C5E91B-28D0-AF92-BFD2-4926607A61F0}"/>
              </a:ext>
            </a:extLst>
          </p:cNvPr>
          <p:cNvSpPr txBox="1"/>
          <p:nvPr/>
        </p:nvSpPr>
        <p:spPr>
          <a:xfrm>
            <a:off x="739740" y="1839240"/>
            <a:ext cx="10315254" cy="1200329"/>
          </a:xfrm>
          <a:prstGeom prst="rect">
            <a:avLst/>
          </a:prstGeom>
          <a:noFill/>
        </p:spPr>
        <p:txBody>
          <a:bodyPr wrap="square" rtlCol="0">
            <a:spAutoFit/>
          </a:bodyPr>
          <a:lstStyle/>
          <a:p>
            <a:endParaRPr lang="en-GB" dirty="0"/>
          </a:p>
          <a:p>
            <a:endParaRPr lang="en-GB" dirty="0"/>
          </a:p>
          <a:p>
            <a:endParaRPr lang="en-GB" dirty="0"/>
          </a:p>
          <a:p>
            <a:r>
              <a:rPr lang="en-GB" dirty="0"/>
              <a:t> </a:t>
            </a:r>
          </a:p>
        </p:txBody>
      </p:sp>
      <p:pic>
        <p:nvPicPr>
          <p:cNvPr id="6" name="Graphic 5" descr="Blueprint with solid fill">
            <a:extLst>
              <a:ext uri="{FF2B5EF4-FFF2-40B4-BE49-F238E27FC236}">
                <a16:creationId xmlns:a16="http://schemas.microsoft.com/office/drawing/2014/main" id="{D4C8F65F-8745-E6EC-0455-5CF5D419F3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87173" y="341727"/>
            <a:ext cx="1423827" cy="1423827"/>
          </a:xfrm>
          <a:prstGeom prst="rect">
            <a:avLst/>
          </a:prstGeom>
        </p:spPr>
      </p:pic>
      <p:sp>
        <p:nvSpPr>
          <p:cNvPr id="10" name="TextBox 9">
            <a:extLst>
              <a:ext uri="{FF2B5EF4-FFF2-40B4-BE49-F238E27FC236}">
                <a16:creationId xmlns:a16="http://schemas.microsoft.com/office/drawing/2014/main" id="{902A77C1-6A83-08C6-9846-4B0D016086CF}"/>
              </a:ext>
            </a:extLst>
          </p:cNvPr>
          <p:cNvSpPr txBox="1"/>
          <p:nvPr/>
        </p:nvSpPr>
        <p:spPr>
          <a:xfrm>
            <a:off x="532544" y="2093390"/>
            <a:ext cx="10614060" cy="2585323"/>
          </a:xfrm>
          <a:prstGeom prst="rect">
            <a:avLst/>
          </a:prstGeom>
          <a:noFill/>
        </p:spPr>
        <p:txBody>
          <a:bodyPr wrap="square" rtlCol="0">
            <a:spAutoFit/>
          </a:bodyPr>
          <a:lstStyle/>
          <a:p>
            <a:r>
              <a:rPr lang="en-GB" dirty="0"/>
              <a:t>Second highest paying sector in the area, accounts for 11% of the regions workforce</a:t>
            </a:r>
          </a:p>
          <a:p>
            <a:endParaRPr lang="en-GB" dirty="0"/>
          </a:p>
          <a:p>
            <a:r>
              <a:rPr lang="en-GB" dirty="0"/>
              <a:t>Careers include </a:t>
            </a:r>
            <a:r>
              <a:rPr lang="en-GB" b="1" dirty="0">
                <a:solidFill>
                  <a:schemeClr val="accent2">
                    <a:lumMod val="75000"/>
                  </a:schemeClr>
                </a:solidFill>
              </a:rPr>
              <a:t>Research, Testing, Developing Prototypes, Production Engineering &amp; Maintenance</a:t>
            </a:r>
          </a:p>
          <a:p>
            <a:endParaRPr lang="en-GB" dirty="0">
              <a:solidFill>
                <a:schemeClr val="accent2">
                  <a:lumMod val="75000"/>
                </a:schemeClr>
              </a:solidFill>
            </a:endParaRPr>
          </a:p>
          <a:p>
            <a:r>
              <a:rPr lang="en-GB" dirty="0"/>
              <a:t>Predicted skills shortage in 10 years time / a change in skillset required</a:t>
            </a:r>
          </a:p>
          <a:p>
            <a:endParaRPr lang="en-GB" dirty="0"/>
          </a:p>
          <a:p>
            <a:r>
              <a:rPr lang="en-GB" dirty="0"/>
              <a:t>Loughborough Science Park and MIRA Technology Park leading research and development in Europe</a:t>
            </a:r>
          </a:p>
          <a:p>
            <a:endParaRPr lang="en-GB" dirty="0"/>
          </a:p>
          <a:p>
            <a:endParaRPr lang="en-GB" dirty="0"/>
          </a:p>
        </p:txBody>
      </p:sp>
      <p:pic>
        <p:nvPicPr>
          <p:cNvPr id="13" name="Picture 12">
            <a:extLst>
              <a:ext uri="{FF2B5EF4-FFF2-40B4-BE49-F238E27FC236}">
                <a16:creationId xmlns:a16="http://schemas.microsoft.com/office/drawing/2014/main" id="{8CB060E0-C10A-FF75-1648-7CD878A65556}"/>
              </a:ext>
            </a:extLst>
          </p:cNvPr>
          <p:cNvPicPr>
            <a:picLocks noChangeAspect="1"/>
          </p:cNvPicPr>
          <p:nvPr/>
        </p:nvPicPr>
        <p:blipFill>
          <a:blip r:embed="rId10"/>
          <a:stretch>
            <a:fillRect/>
          </a:stretch>
        </p:blipFill>
        <p:spPr>
          <a:xfrm>
            <a:off x="969248" y="4472369"/>
            <a:ext cx="3267075" cy="990600"/>
          </a:xfrm>
          <a:prstGeom prst="rect">
            <a:avLst/>
          </a:prstGeom>
        </p:spPr>
      </p:pic>
    </p:spTree>
    <p:extLst>
      <p:ext uri="{BB962C8B-B14F-4D97-AF65-F5344CB8AC3E}">
        <p14:creationId xmlns:p14="http://schemas.microsoft.com/office/powerpoint/2010/main" val="406942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490590" y="130651"/>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sz="4900" b="1" dirty="0">
                <a:solidFill>
                  <a:schemeClr val="accent1">
                    <a:lumMod val="75000"/>
                  </a:schemeClr>
                </a:solidFill>
              </a:rPr>
              <a:t>Digital</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517464"/>
            <a:ext cx="2455524" cy="1477328"/>
          </a:xfrm>
          <a:prstGeom prst="rect">
            <a:avLst/>
          </a:prstGeom>
          <a:noFill/>
        </p:spPr>
        <p:txBody>
          <a:bodyPr wrap="square" rtlCol="0">
            <a:spAutoFit/>
          </a:bodyPr>
          <a:lstStyle/>
          <a:p>
            <a:r>
              <a:rPr lang="en-GB" dirty="0"/>
              <a:t>Useful subjects: Maths, Computing, ICT, Design Technology</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2371" y="542257"/>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5455578" y="4730148"/>
            <a:ext cx="5599416" cy="923330"/>
          </a:xfrm>
          <a:prstGeom prst="rect">
            <a:avLst/>
          </a:prstGeom>
          <a:noFill/>
        </p:spPr>
        <p:txBody>
          <a:bodyPr wrap="square" rtlCol="0">
            <a:spAutoFit/>
          </a:bodyPr>
          <a:lstStyle/>
          <a:p>
            <a:r>
              <a:rPr lang="en-GB" dirty="0"/>
              <a:t>Pathways – All sectors require Digital Skills. Apprentice IT technician, Digital Content roles, Website design. </a:t>
            </a:r>
          </a:p>
          <a:p>
            <a:endParaRPr lang="en-GB" dirty="0"/>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5056" y="4508101"/>
            <a:ext cx="914400" cy="914400"/>
          </a:xfrm>
          <a:prstGeom prst="rect">
            <a:avLst/>
          </a:prstGeom>
        </p:spPr>
      </p:pic>
      <p:sp>
        <p:nvSpPr>
          <p:cNvPr id="4" name="TextBox 3">
            <a:extLst>
              <a:ext uri="{FF2B5EF4-FFF2-40B4-BE49-F238E27FC236}">
                <a16:creationId xmlns:a16="http://schemas.microsoft.com/office/drawing/2014/main" id="{15C5E91B-28D0-AF92-BFD2-4926607A61F0}"/>
              </a:ext>
            </a:extLst>
          </p:cNvPr>
          <p:cNvSpPr txBox="1"/>
          <p:nvPr/>
        </p:nvSpPr>
        <p:spPr>
          <a:xfrm>
            <a:off x="739740" y="1513881"/>
            <a:ext cx="10315254" cy="1200329"/>
          </a:xfrm>
          <a:prstGeom prst="rect">
            <a:avLst/>
          </a:prstGeom>
          <a:noFill/>
        </p:spPr>
        <p:txBody>
          <a:bodyPr wrap="square" rtlCol="0">
            <a:spAutoFit/>
          </a:bodyPr>
          <a:lstStyle/>
          <a:p>
            <a:endParaRPr lang="en-GB" dirty="0"/>
          </a:p>
          <a:p>
            <a:endParaRPr lang="en-GB" dirty="0"/>
          </a:p>
          <a:p>
            <a:endParaRPr lang="en-GB" dirty="0"/>
          </a:p>
          <a:p>
            <a:r>
              <a:rPr lang="en-GB" dirty="0"/>
              <a:t> </a:t>
            </a:r>
          </a:p>
        </p:txBody>
      </p:sp>
      <p:sp>
        <p:nvSpPr>
          <p:cNvPr id="10" name="TextBox 9">
            <a:extLst>
              <a:ext uri="{FF2B5EF4-FFF2-40B4-BE49-F238E27FC236}">
                <a16:creationId xmlns:a16="http://schemas.microsoft.com/office/drawing/2014/main" id="{902A77C1-6A83-08C6-9846-4B0D016086CF}"/>
              </a:ext>
            </a:extLst>
          </p:cNvPr>
          <p:cNvSpPr txBox="1"/>
          <p:nvPr/>
        </p:nvSpPr>
        <p:spPr>
          <a:xfrm>
            <a:off x="739740" y="1611554"/>
            <a:ext cx="10614060" cy="2339102"/>
          </a:xfrm>
          <a:prstGeom prst="rect">
            <a:avLst/>
          </a:prstGeom>
          <a:noFill/>
        </p:spPr>
        <p:txBody>
          <a:bodyPr wrap="square" rtlCol="0">
            <a:spAutoFit/>
          </a:bodyPr>
          <a:lstStyle/>
          <a:p>
            <a:endParaRPr lang="en-GB" dirty="0"/>
          </a:p>
          <a:p>
            <a:r>
              <a:rPr lang="en-GB" sz="2000" b="1" dirty="0">
                <a:solidFill>
                  <a:schemeClr val="accent1"/>
                </a:solidFill>
              </a:rPr>
              <a:t>Fast growing future proof sector</a:t>
            </a:r>
          </a:p>
          <a:p>
            <a:endParaRPr lang="en-GB" dirty="0"/>
          </a:p>
          <a:p>
            <a:r>
              <a:rPr lang="en-GB" dirty="0"/>
              <a:t>AI is profoundly impacting the sector</a:t>
            </a:r>
          </a:p>
          <a:p>
            <a:endParaRPr lang="en-GB" dirty="0"/>
          </a:p>
          <a:p>
            <a:r>
              <a:rPr lang="en-GB" dirty="0"/>
              <a:t>Skills are highly valued – highest average wage compared to other sectors – much in demand</a:t>
            </a:r>
          </a:p>
          <a:p>
            <a:endParaRPr lang="en-GB" dirty="0"/>
          </a:p>
          <a:p>
            <a:r>
              <a:rPr lang="en-GB" b="1" dirty="0">
                <a:solidFill>
                  <a:schemeClr val="accent1"/>
                </a:solidFill>
              </a:rPr>
              <a:t>Cyber Security skills, coding, data analytics are in demand!</a:t>
            </a:r>
          </a:p>
        </p:txBody>
      </p:sp>
      <p:pic>
        <p:nvPicPr>
          <p:cNvPr id="8" name="Graphic 7" descr="Camera with solid fill">
            <a:extLst>
              <a:ext uri="{FF2B5EF4-FFF2-40B4-BE49-F238E27FC236}">
                <a16:creationId xmlns:a16="http://schemas.microsoft.com/office/drawing/2014/main" id="{0CDA286F-2ACF-EBEF-3E81-4DFC6FDB8F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63883" y="370400"/>
            <a:ext cx="1437527" cy="1437527"/>
          </a:xfrm>
          <a:prstGeom prst="rect">
            <a:avLst/>
          </a:prstGeom>
        </p:spPr>
      </p:pic>
      <p:pic>
        <p:nvPicPr>
          <p:cNvPr id="14" name="Graphic 13" descr="Linear Graph with solid fill">
            <a:extLst>
              <a:ext uri="{FF2B5EF4-FFF2-40B4-BE49-F238E27FC236}">
                <a16:creationId xmlns:a16="http://schemas.microsoft.com/office/drawing/2014/main" id="{B268D64D-BD44-724B-595B-9EC55EE380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41178" y="1952906"/>
            <a:ext cx="914400" cy="914400"/>
          </a:xfrm>
          <a:prstGeom prst="rect">
            <a:avLst/>
          </a:prstGeom>
        </p:spPr>
      </p:pic>
      <p:pic>
        <p:nvPicPr>
          <p:cNvPr id="18" name="Graphic 17" descr="Shield Tick with solid fill">
            <a:extLst>
              <a:ext uri="{FF2B5EF4-FFF2-40B4-BE49-F238E27FC236}">
                <a16:creationId xmlns:a16="http://schemas.microsoft.com/office/drawing/2014/main" id="{91CA2DCB-1B32-5A12-306B-D197887A2A0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36424" y="2053959"/>
            <a:ext cx="914400" cy="914400"/>
          </a:xfrm>
          <a:prstGeom prst="rect">
            <a:avLst/>
          </a:prstGeom>
        </p:spPr>
      </p:pic>
      <p:pic>
        <p:nvPicPr>
          <p:cNvPr id="20" name="Picture 19">
            <a:extLst>
              <a:ext uri="{FF2B5EF4-FFF2-40B4-BE49-F238E27FC236}">
                <a16:creationId xmlns:a16="http://schemas.microsoft.com/office/drawing/2014/main" id="{DE7F383D-6B21-5C10-2561-4BEAAE388C8C}"/>
              </a:ext>
            </a:extLst>
          </p:cNvPr>
          <p:cNvPicPr>
            <a:picLocks noChangeAspect="1"/>
          </p:cNvPicPr>
          <p:nvPr/>
        </p:nvPicPr>
        <p:blipFill>
          <a:blip r:embed="rId14"/>
          <a:stretch>
            <a:fillRect/>
          </a:stretch>
        </p:blipFill>
        <p:spPr>
          <a:xfrm>
            <a:off x="856488" y="4441426"/>
            <a:ext cx="3571875" cy="981075"/>
          </a:xfrm>
          <a:prstGeom prst="rect">
            <a:avLst/>
          </a:prstGeom>
        </p:spPr>
      </p:pic>
    </p:spTree>
    <p:extLst>
      <p:ext uri="{BB962C8B-B14F-4D97-AF65-F5344CB8AC3E}">
        <p14:creationId xmlns:p14="http://schemas.microsoft.com/office/powerpoint/2010/main" val="214018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838200" y="365125"/>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sz="4900" b="1" dirty="0">
                <a:solidFill>
                  <a:schemeClr val="accent1">
                    <a:lumMod val="75000"/>
                  </a:schemeClr>
                </a:solidFill>
              </a:rPr>
              <a:t>Logistics &amp; Distribution</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517464"/>
            <a:ext cx="2455524" cy="1477328"/>
          </a:xfrm>
          <a:prstGeom prst="rect">
            <a:avLst/>
          </a:prstGeom>
          <a:noFill/>
        </p:spPr>
        <p:txBody>
          <a:bodyPr wrap="square" rtlCol="0">
            <a:spAutoFit/>
          </a:bodyPr>
          <a:lstStyle/>
          <a:p>
            <a:r>
              <a:rPr lang="en-GB" dirty="0"/>
              <a:t>Useful subjects: Maths, Business and Admin, ICT, Languages</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2371" y="542257"/>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5455578" y="4730148"/>
            <a:ext cx="5599416" cy="1200329"/>
          </a:xfrm>
          <a:prstGeom prst="rect">
            <a:avLst/>
          </a:prstGeom>
          <a:noFill/>
        </p:spPr>
        <p:txBody>
          <a:bodyPr wrap="square" rtlCol="0">
            <a:spAutoFit/>
          </a:bodyPr>
          <a:lstStyle/>
          <a:p>
            <a:r>
              <a:rPr lang="en-GB" dirty="0"/>
              <a:t>Pathways – Entry Level include Distribution Clerk, Customer Services. Apprenticeships &amp; Graduate schemes in planning and purchasing </a:t>
            </a:r>
          </a:p>
          <a:p>
            <a:endParaRPr lang="en-GB" dirty="0"/>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5056" y="4508101"/>
            <a:ext cx="914400" cy="914400"/>
          </a:xfrm>
          <a:prstGeom prst="rect">
            <a:avLst/>
          </a:prstGeom>
        </p:spPr>
      </p:pic>
      <p:sp>
        <p:nvSpPr>
          <p:cNvPr id="4" name="TextBox 3">
            <a:extLst>
              <a:ext uri="{FF2B5EF4-FFF2-40B4-BE49-F238E27FC236}">
                <a16:creationId xmlns:a16="http://schemas.microsoft.com/office/drawing/2014/main" id="{15C5E91B-28D0-AF92-BFD2-4926607A61F0}"/>
              </a:ext>
            </a:extLst>
          </p:cNvPr>
          <p:cNvSpPr txBox="1"/>
          <p:nvPr/>
        </p:nvSpPr>
        <p:spPr>
          <a:xfrm>
            <a:off x="9527946" y="1776152"/>
            <a:ext cx="1499616" cy="1200329"/>
          </a:xfrm>
          <a:prstGeom prst="rect">
            <a:avLst/>
          </a:prstGeom>
          <a:noFill/>
        </p:spPr>
        <p:txBody>
          <a:bodyPr wrap="square" rtlCol="0">
            <a:spAutoFit/>
          </a:bodyPr>
          <a:lstStyle/>
          <a:p>
            <a:endParaRPr lang="en-GB" dirty="0"/>
          </a:p>
          <a:p>
            <a:endParaRPr lang="en-GB" dirty="0"/>
          </a:p>
          <a:p>
            <a:endParaRPr lang="en-GB" dirty="0"/>
          </a:p>
          <a:p>
            <a:r>
              <a:rPr lang="en-GB" dirty="0"/>
              <a:t> </a:t>
            </a:r>
          </a:p>
        </p:txBody>
      </p:sp>
      <p:pic>
        <p:nvPicPr>
          <p:cNvPr id="6" name="Graphic 5" descr="Truck with solid fill">
            <a:extLst>
              <a:ext uri="{FF2B5EF4-FFF2-40B4-BE49-F238E27FC236}">
                <a16:creationId xmlns:a16="http://schemas.microsoft.com/office/drawing/2014/main" id="{C69A3600-8EBE-5D17-99C7-6E022F2537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02238" y="329047"/>
            <a:ext cx="1457218" cy="1457218"/>
          </a:xfrm>
          <a:prstGeom prst="rect">
            <a:avLst/>
          </a:prstGeom>
        </p:spPr>
      </p:pic>
      <p:pic>
        <p:nvPicPr>
          <p:cNvPr id="13" name="Graphic 12" descr="Take Off with solid fill">
            <a:extLst>
              <a:ext uri="{FF2B5EF4-FFF2-40B4-BE49-F238E27FC236}">
                <a16:creationId xmlns:a16="http://schemas.microsoft.com/office/drawing/2014/main" id="{B0C36D03-9469-7988-09AC-1A84C15BEB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0010" y="4473943"/>
            <a:ext cx="914400" cy="914400"/>
          </a:xfrm>
          <a:prstGeom prst="rect">
            <a:avLst/>
          </a:prstGeom>
        </p:spPr>
      </p:pic>
      <p:sp>
        <p:nvSpPr>
          <p:cNvPr id="16" name="Isosceles Triangle 15">
            <a:extLst>
              <a:ext uri="{FF2B5EF4-FFF2-40B4-BE49-F238E27FC236}">
                <a16:creationId xmlns:a16="http://schemas.microsoft.com/office/drawing/2014/main" id="{D0FB2FA8-7A4B-1054-5A4F-73543270D7B8}"/>
              </a:ext>
            </a:extLst>
          </p:cNvPr>
          <p:cNvSpPr/>
          <p:nvPr/>
        </p:nvSpPr>
        <p:spPr>
          <a:xfrm>
            <a:off x="596003" y="2508290"/>
            <a:ext cx="1060704" cy="914400"/>
          </a:xfrm>
          <a:prstGeom prst="triangle">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A8354A4-D156-B928-F33B-36E6A0D32E5E}"/>
              </a:ext>
            </a:extLst>
          </p:cNvPr>
          <p:cNvSpPr txBox="1"/>
          <p:nvPr/>
        </p:nvSpPr>
        <p:spPr>
          <a:xfrm>
            <a:off x="2070551" y="2280023"/>
            <a:ext cx="8558373" cy="2339102"/>
          </a:xfrm>
          <a:prstGeom prst="rect">
            <a:avLst/>
          </a:prstGeom>
          <a:noFill/>
        </p:spPr>
        <p:txBody>
          <a:bodyPr wrap="square" rtlCol="0">
            <a:spAutoFit/>
          </a:bodyPr>
          <a:lstStyle/>
          <a:p>
            <a:r>
              <a:rPr lang="en-GB" sz="2000" b="1" dirty="0">
                <a:solidFill>
                  <a:schemeClr val="accent1"/>
                </a:solidFill>
              </a:rPr>
              <a:t>Golden Triangle of Logistics </a:t>
            </a:r>
            <a:r>
              <a:rPr lang="en-GB" dirty="0"/>
              <a:t>– transport network</a:t>
            </a:r>
          </a:p>
          <a:p>
            <a:r>
              <a:rPr lang="en-GB" dirty="0"/>
              <a:t>Sector is set to grow by 10% by 2023</a:t>
            </a:r>
          </a:p>
          <a:p>
            <a:r>
              <a:rPr lang="en-GB" b="1" dirty="0">
                <a:solidFill>
                  <a:schemeClr val="accent1"/>
                </a:solidFill>
              </a:rPr>
              <a:t>Magna Park </a:t>
            </a:r>
            <a:r>
              <a:rPr lang="en-GB" dirty="0"/>
              <a:t>is Europe’s largest distribution centre and East Midlands Airport is the UK base for FedEx, DHL and UPS – the UKs busiest cargo airport</a:t>
            </a:r>
          </a:p>
          <a:p>
            <a:endParaRPr lang="en-GB" dirty="0"/>
          </a:p>
          <a:p>
            <a:r>
              <a:rPr lang="en-GB" b="1" dirty="0">
                <a:solidFill>
                  <a:schemeClr val="accent1"/>
                </a:solidFill>
              </a:rPr>
              <a:t>Problem Solving </a:t>
            </a:r>
            <a:r>
              <a:rPr lang="en-GB" dirty="0"/>
              <a:t>Skills </a:t>
            </a:r>
            <a:r>
              <a:rPr lang="en-GB" b="1" dirty="0">
                <a:solidFill>
                  <a:schemeClr val="accent1"/>
                </a:solidFill>
              </a:rPr>
              <a:t>Adaptability</a:t>
            </a:r>
            <a:r>
              <a:rPr lang="en-GB" dirty="0"/>
              <a:t> and </a:t>
            </a:r>
            <a:r>
              <a:rPr lang="en-GB" b="1" dirty="0">
                <a:solidFill>
                  <a:schemeClr val="accent1"/>
                </a:solidFill>
              </a:rPr>
              <a:t>Calm under Pressure </a:t>
            </a:r>
            <a:r>
              <a:rPr lang="en-GB" dirty="0"/>
              <a:t>are highly valued! </a:t>
            </a:r>
          </a:p>
          <a:p>
            <a:endParaRPr lang="en-GB" dirty="0"/>
          </a:p>
          <a:p>
            <a:endParaRPr lang="en-GB" dirty="0"/>
          </a:p>
        </p:txBody>
      </p:sp>
      <p:pic>
        <p:nvPicPr>
          <p:cNvPr id="8" name="Graphic 7" descr="Crown with solid fill">
            <a:extLst>
              <a:ext uri="{FF2B5EF4-FFF2-40B4-BE49-F238E27FC236}">
                <a16:creationId xmlns:a16="http://schemas.microsoft.com/office/drawing/2014/main" id="{27B688BC-ECFF-CFA9-21B1-79AA1AE40DA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7238" y="1570453"/>
            <a:ext cx="914400" cy="914400"/>
          </a:xfrm>
          <a:prstGeom prst="rect">
            <a:avLst/>
          </a:prstGeom>
        </p:spPr>
      </p:pic>
    </p:spTree>
    <p:extLst>
      <p:ext uri="{BB962C8B-B14F-4D97-AF65-F5344CB8AC3E}">
        <p14:creationId xmlns:p14="http://schemas.microsoft.com/office/powerpoint/2010/main" val="3923042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838200" y="365125"/>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sz="4900" b="1" dirty="0">
                <a:solidFill>
                  <a:schemeClr val="accent1">
                    <a:lumMod val="75000"/>
                  </a:schemeClr>
                </a:solidFill>
              </a:rPr>
              <a:t>Construction</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517464"/>
            <a:ext cx="2455524" cy="1477328"/>
          </a:xfrm>
          <a:prstGeom prst="rect">
            <a:avLst/>
          </a:prstGeom>
          <a:noFill/>
        </p:spPr>
        <p:txBody>
          <a:bodyPr wrap="square" rtlCol="0">
            <a:spAutoFit/>
          </a:bodyPr>
          <a:lstStyle/>
          <a:p>
            <a:r>
              <a:rPr lang="en-GB" dirty="0"/>
              <a:t>Useful subjects: Maths, Sciences, ICT, Design Technology, </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2371" y="542257"/>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5455578" y="4730148"/>
            <a:ext cx="5599416" cy="1200329"/>
          </a:xfrm>
          <a:prstGeom prst="rect">
            <a:avLst/>
          </a:prstGeom>
          <a:noFill/>
        </p:spPr>
        <p:txBody>
          <a:bodyPr wrap="square" rtlCol="0">
            <a:spAutoFit/>
          </a:bodyPr>
          <a:lstStyle/>
          <a:p>
            <a:r>
              <a:rPr lang="en-GB" dirty="0"/>
              <a:t>Pathways – Over 30 different apprenticeships in the sector locally.  Construction Skills Hub can offer local support – www.leicesteremploymenthub.co.uk</a:t>
            </a:r>
          </a:p>
          <a:p>
            <a:endParaRPr lang="en-GB" dirty="0"/>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5056" y="4508101"/>
            <a:ext cx="914400" cy="914400"/>
          </a:xfrm>
          <a:prstGeom prst="rect">
            <a:avLst/>
          </a:prstGeom>
        </p:spPr>
      </p:pic>
      <p:sp>
        <p:nvSpPr>
          <p:cNvPr id="4" name="TextBox 3">
            <a:extLst>
              <a:ext uri="{FF2B5EF4-FFF2-40B4-BE49-F238E27FC236}">
                <a16:creationId xmlns:a16="http://schemas.microsoft.com/office/drawing/2014/main" id="{15C5E91B-28D0-AF92-BFD2-4926607A61F0}"/>
              </a:ext>
            </a:extLst>
          </p:cNvPr>
          <p:cNvSpPr txBox="1"/>
          <p:nvPr/>
        </p:nvSpPr>
        <p:spPr>
          <a:xfrm>
            <a:off x="739740" y="1839240"/>
            <a:ext cx="10315254" cy="1200329"/>
          </a:xfrm>
          <a:prstGeom prst="rect">
            <a:avLst/>
          </a:prstGeom>
          <a:noFill/>
        </p:spPr>
        <p:txBody>
          <a:bodyPr wrap="square" rtlCol="0">
            <a:spAutoFit/>
          </a:bodyPr>
          <a:lstStyle/>
          <a:p>
            <a:endParaRPr lang="en-GB" dirty="0"/>
          </a:p>
          <a:p>
            <a:endParaRPr lang="en-GB" dirty="0"/>
          </a:p>
          <a:p>
            <a:endParaRPr lang="en-GB" dirty="0"/>
          </a:p>
          <a:p>
            <a:r>
              <a:rPr lang="en-GB" dirty="0"/>
              <a:t> </a:t>
            </a:r>
          </a:p>
        </p:txBody>
      </p:sp>
      <p:sp>
        <p:nvSpPr>
          <p:cNvPr id="19" name="TextBox 18">
            <a:extLst>
              <a:ext uri="{FF2B5EF4-FFF2-40B4-BE49-F238E27FC236}">
                <a16:creationId xmlns:a16="http://schemas.microsoft.com/office/drawing/2014/main" id="{3A8354A4-D156-B928-F33B-36E6A0D32E5E}"/>
              </a:ext>
            </a:extLst>
          </p:cNvPr>
          <p:cNvSpPr txBox="1"/>
          <p:nvPr/>
        </p:nvSpPr>
        <p:spPr>
          <a:xfrm>
            <a:off x="443501" y="1576535"/>
            <a:ext cx="9462498" cy="2308324"/>
          </a:xfrm>
          <a:prstGeom prst="rect">
            <a:avLst/>
          </a:prstGeom>
          <a:noFill/>
        </p:spPr>
        <p:txBody>
          <a:bodyPr wrap="square" rtlCol="0">
            <a:spAutoFit/>
          </a:bodyPr>
          <a:lstStyle/>
          <a:p>
            <a:endParaRPr lang="en-GB" dirty="0"/>
          </a:p>
          <a:p>
            <a:r>
              <a:rPr lang="en-GB" dirty="0"/>
              <a:t>A highly </a:t>
            </a:r>
            <a:r>
              <a:rPr lang="en-GB" b="1" dirty="0"/>
              <a:t>dynamic</a:t>
            </a:r>
            <a:r>
              <a:rPr lang="en-GB" dirty="0"/>
              <a:t> and </a:t>
            </a:r>
            <a:r>
              <a:rPr lang="en-GB" b="1" dirty="0"/>
              <a:t>critical sector</a:t>
            </a:r>
            <a:r>
              <a:rPr lang="en-GB" dirty="0"/>
              <a:t>, includes the planning, designing and construction of buildings, infrastructure including roads and railways. Employs nearly 30,000 people locally and if wiling to travel offers high wages and great opportunities to progress.</a:t>
            </a:r>
          </a:p>
          <a:p>
            <a:endParaRPr lang="en-GB" dirty="0"/>
          </a:p>
          <a:p>
            <a:r>
              <a:rPr lang="en-GB" dirty="0"/>
              <a:t>Local companies offer great apprenticeship opportunities including – </a:t>
            </a:r>
            <a:r>
              <a:rPr lang="en-GB" b="1" dirty="0">
                <a:solidFill>
                  <a:schemeClr val="accent2">
                    <a:lumMod val="75000"/>
                  </a:schemeClr>
                </a:solidFill>
              </a:rPr>
              <a:t>Ibstock Brick, Caterpillar, </a:t>
            </a:r>
            <a:r>
              <a:rPr lang="en-GB" b="1" dirty="0" err="1">
                <a:solidFill>
                  <a:schemeClr val="accent2">
                    <a:lumMod val="75000"/>
                  </a:schemeClr>
                </a:solidFill>
              </a:rPr>
              <a:t>Breedon</a:t>
            </a:r>
            <a:r>
              <a:rPr lang="en-GB" b="1" dirty="0">
                <a:solidFill>
                  <a:schemeClr val="accent2">
                    <a:lumMod val="75000"/>
                  </a:schemeClr>
                </a:solidFill>
              </a:rPr>
              <a:t> Group and Aggregate Industries. </a:t>
            </a:r>
          </a:p>
          <a:p>
            <a:r>
              <a:rPr lang="en-GB" b="1" dirty="0">
                <a:solidFill>
                  <a:schemeClr val="accent2">
                    <a:lumMod val="75000"/>
                  </a:schemeClr>
                </a:solidFill>
              </a:rPr>
              <a:t>Sector to grow by 14.8 % by 2030 – housebuilding!</a:t>
            </a:r>
          </a:p>
        </p:txBody>
      </p:sp>
      <p:pic>
        <p:nvPicPr>
          <p:cNvPr id="8" name="Graphic 7" descr="Tools with solid fill">
            <a:extLst>
              <a:ext uri="{FF2B5EF4-FFF2-40B4-BE49-F238E27FC236}">
                <a16:creationId xmlns:a16="http://schemas.microsoft.com/office/drawing/2014/main" id="{702AA925-4A1D-922B-2535-68105633EC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61488" y="416186"/>
            <a:ext cx="1387011" cy="1387011"/>
          </a:xfrm>
          <a:prstGeom prst="rect">
            <a:avLst/>
          </a:prstGeom>
        </p:spPr>
      </p:pic>
      <p:graphicFrame>
        <p:nvGraphicFramePr>
          <p:cNvPr id="12" name="Table 11">
            <a:extLst>
              <a:ext uri="{FF2B5EF4-FFF2-40B4-BE49-F238E27FC236}">
                <a16:creationId xmlns:a16="http://schemas.microsoft.com/office/drawing/2014/main" id="{9ADE7464-360A-A13F-1B0B-E33AD7C33CBE}"/>
              </a:ext>
            </a:extLst>
          </p:cNvPr>
          <p:cNvGraphicFramePr>
            <a:graphicFrameLocks noGrp="1"/>
          </p:cNvGraphicFramePr>
          <p:nvPr/>
        </p:nvGraphicFramePr>
        <p:xfrm>
          <a:off x="1799692" y="4178627"/>
          <a:ext cx="2989780" cy="1130157"/>
        </p:xfrm>
        <a:graphic>
          <a:graphicData uri="http://schemas.openxmlformats.org/drawingml/2006/table">
            <a:tbl>
              <a:tblPr/>
              <a:tblGrid>
                <a:gridCol w="2989780">
                  <a:extLst>
                    <a:ext uri="{9D8B030D-6E8A-4147-A177-3AD203B41FA5}">
                      <a16:colId xmlns:a16="http://schemas.microsoft.com/office/drawing/2014/main" val="751354481"/>
                    </a:ext>
                  </a:extLst>
                </a:gridCol>
              </a:tblGrid>
              <a:tr h="1130157">
                <a:tc>
                  <a:txBody>
                    <a:bodyPr/>
                    <a:lstStyle/>
                    <a:p>
                      <a:r>
                        <a:rPr lang="en-GB" dirty="0"/>
                        <a:t>180 different roles in the sector, including HR / Marketing / Surveying</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20000"/>
                        <a:lumOff val="80000"/>
                      </a:schemeClr>
                    </a:solidFill>
                  </a:tcPr>
                </a:tc>
                <a:extLst>
                  <a:ext uri="{0D108BD9-81ED-4DB2-BD59-A6C34878D82A}">
                    <a16:rowId xmlns:a16="http://schemas.microsoft.com/office/drawing/2014/main" val="3441761892"/>
                  </a:ext>
                </a:extLst>
              </a:tr>
            </a:tbl>
          </a:graphicData>
        </a:graphic>
      </p:graphicFrame>
    </p:spTree>
    <p:extLst>
      <p:ext uri="{BB962C8B-B14F-4D97-AF65-F5344CB8AC3E}">
        <p14:creationId xmlns:p14="http://schemas.microsoft.com/office/powerpoint/2010/main" val="358967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61287-3CC8-EB3D-3E10-B682CAFB906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8207634-6360-C203-013D-C0A601B6EE7D}"/>
              </a:ext>
            </a:extLst>
          </p:cNvPr>
          <p:cNvSpPr txBox="1"/>
          <p:nvPr/>
        </p:nvSpPr>
        <p:spPr>
          <a:xfrm>
            <a:off x="80212" y="6493285"/>
            <a:ext cx="12031576" cy="344069"/>
          </a:xfrm>
          <a:prstGeom prst="rect">
            <a:avLst/>
          </a:prstGeom>
          <a:noFill/>
        </p:spPr>
        <p:txBody>
          <a:bodyPr wrap="square">
            <a:spAutoFit/>
          </a:bodyPr>
          <a:lstStyle/>
          <a:p>
            <a:pPr algn="ctr" defTabSz="615154">
              <a:lnSpc>
                <a:spcPct val="107000"/>
              </a:lnSpc>
              <a:spcAft>
                <a:spcPts val="539"/>
              </a:spcAft>
              <a:tabLst>
                <a:tab pos="666418" algn="l"/>
              </a:tabLst>
            </a:pPr>
            <a:r>
              <a:rPr lang="en-GB" sz="1600" b="1" kern="100" dirty="0">
                <a:solidFill>
                  <a:srgbClr val="92D050"/>
                </a:solidFill>
                <a:ea typeface="+mn-ea"/>
                <a:cs typeface="Times New Roman" panose="02020603050405020304" pitchFamily="18" charset="0"/>
              </a:rPr>
              <a:t>RMA Careers vision – </a:t>
            </a:r>
            <a:r>
              <a:rPr lang="en-GB" sz="1600" i="1" kern="100" dirty="0">
                <a:solidFill>
                  <a:srgbClr val="92D050"/>
                </a:solidFill>
                <a:ea typeface="+mn-ea"/>
                <a:cs typeface="Times New Roman" panose="02020603050405020304" pitchFamily="18" charset="0"/>
              </a:rPr>
              <a:t>To r</a:t>
            </a:r>
            <a:r>
              <a:rPr lang="en-GB" sz="1600" i="1" kern="1200" dirty="0">
                <a:solidFill>
                  <a:srgbClr val="92D050"/>
                </a:solidFill>
                <a:ea typeface="+mn-ea"/>
                <a:cs typeface="Times New Roman" panose="02020603050405020304" pitchFamily="18" charset="0"/>
              </a:rPr>
              <a:t>aise the aspirations of all Rushey Mead Academy students to enable them to make a positive difference to our world.</a:t>
            </a:r>
            <a:endParaRPr lang="en-GB" sz="1600" i="1" kern="100" dirty="0">
              <a:effectLst/>
              <a:ea typeface="Aptos" panose="020B0004020202020204" pitchFamily="34" charset="0"/>
              <a:cs typeface="Times New Roman" panose="02020603050405020304" pitchFamily="18" charset="0"/>
            </a:endParaRPr>
          </a:p>
        </p:txBody>
      </p:sp>
      <p:pic>
        <p:nvPicPr>
          <p:cNvPr id="11" name="Picture 10" descr="A green and black text&#10;&#10;Description automatically generated">
            <a:extLst>
              <a:ext uri="{FF2B5EF4-FFF2-40B4-BE49-F238E27FC236}">
                <a16:creationId xmlns:a16="http://schemas.microsoft.com/office/drawing/2014/main" id="{5F88D0C5-9B5E-BCC4-C734-BA18C42DBE53}"/>
              </a:ext>
            </a:extLst>
          </p:cNvPr>
          <p:cNvPicPr>
            <a:picLocks noChangeAspect="1"/>
          </p:cNvPicPr>
          <p:nvPr/>
        </p:nvPicPr>
        <p:blipFill>
          <a:blip r:embed="rId3"/>
          <a:stretch>
            <a:fillRect/>
          </a:stretch>
        </p:blipFill>
        <p:spPr>
          <a:xfrm>
            <a:off x="9245996" y="72731"/>
            <a:ext cx="2570123" cy="1020383"/>
          </a:xfrm>
          <a:prstGeom prst="rect">
            <a:avLst/>
          </a:prstGeom>
        </p:spPr>
      </p:pic>
      <p:sp>
        <p:nvSpPr>
          <p:cNvPr id="13" name="Title 11">
            <a:extLst>
              <a:ext uri="{FF2B5EF4-FFF2-40B4-BE49-F238E27FC236}">
                <a16:creationId xmlns:a16="http://schemas.microsoft.com/office/drawing/2014/main" id="{4BDD9B25-879C-711F-A95F-0BBA8E8077F2}"/>
              </a:ext>
            </a:extLst>
          </p:cNvPr>
          <p:cNvSpPr txBox="1">
            <a:spLocks/>
          </p:cNvSpPr>
          <p:nvPr/>
        </p:nvSpPr>
        <p:spPr>
          <a:xfrm>
            <a:off x="10531057" y="817652"/>
            <a:ext cx="1379940"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graphicFrame>
        <p:nvGraphicFramePr>
          <p:cNvPr id="20" name="TextBox 3">
            <a:extLst>
              <a:ext uri="{FF2B5EF4-FFF2-40B4-BE49-F238E27FC236}">
                <a16:creationId xmlns:a16="http://schemas.microsoft.com/office/drawing/2014/main" id="{821E5750-D26D-E183-5616-92BB72D387D0}"/>
              </a:ext>
            </a:extLst>
          </p:cNvPr>
          <p:cNvGraphicFramePr/>
          <p:nvPr>
            <p:extLst>
              <p:ext uri="{D42A27DB-BD31-4B8C-83A1-F6EECF244321}">
                <p14:modId xmlns:p14="http://schemas.microsoft.com/office/powerpoint/2010/main" val="1457070701"/>
              </p:ext>
            </p:extLst>
          </p:nvPr>
        </p:nvGraphicFramePr>
        <p:xfrm>
          <a:off x="229616" y="582922"/>
          <a:ext cx="7777226" cy="5355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A1EAC527-B90C-CFE4-4D09-3C8D3E012CE8}"/>
              </a:ext>
            </a:extLst>
          </p:cNvPr>
          <p:cNvPicPr>
            <a:picLocks noChangeAspect="1"/>
          </p:cNvPicPr>
          <p:nvPr/>
        </p:nvPicPr>
        <p:blipFill>
          <a:blip r:embed="rId9"/>
          <a:stretch>
            <a:fillRect/>
          </a:stretch>
        </p:blipFill>
        <p:spPr>
          <a:xfrm>
            <a:off x="8204243" y="1373167"/>
            <a:ext cx="3758141" cy="5004590"/>
          </a:xfrm>
          <a:prstGeom prst="rect">
            <a:avLst/>
          </a:prstGeom>
          <a:ln>
            <a:solidFill>
              <a:srgbClr val="4FAB2F"/>
            </a:solidFill>
          </a:ln>
        </p:spPr>
      </p:pic>
    </p:spTree>
    <p:extLst>
      <p:ext uri="{BB962C8B-B14F-4D97-AF65-F5344CB8AC3E}">
        <p14:creationId xmlns:p14="http://schemas.microsoft.com/office/powerpoint/2010/main" val="338997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1164245" y="657833"/>
            <a:ext cx="5712432" cy="1325563"/>
          </a:xfrm>
        </p:spPr>
        <p:txBody>
          <a:bodyPr>
            <a:normAutofit fontScale="90000"/>
          </a:bodyPr>
          <a:lstStyle/>
          <a:p>
            <a:br>
              <a:rPr lang="en-GB" b="1" dirty="0">
                <a:solidFill>
                  <a:schemeClr val="accent1">
                    <a:lumMod val="75000"/>
                  </a:schemeClr>
                </a:solidFill>
              </a:rPr>
            </a:br>
            <a:r>
              <a:rPr lang="en-GB" sz="5300" b="1" dirty="0">
                <a:solidFill>
                  <a:schemeClr val="accent1">
                    <a:lumMod val="75000"/>
                  </a:schemeClr>
                </a:solidFill>
              </a:rPr>
              <a:t>Space</a:t>
            </a: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517464"/>
            <a:ext cx="2455524" cy="1200329"/>
          </a:xfrm>
          <a:prstGeom prst="rect">
            <a:avLst/>
          </a:prstGeom>
          <a:noFill/>
        </p:spPr>
        <p:txBody>
          <a:bodyPr wrap="square" rtlCol="0">
            <a:spAutoFit/>
          </a:bodyPr>
          <a:lstStyle/>
          <a:p>
            <a:r>
              <a:rPr lang="en-GB" dirty="0"/>
              <a:t>Useful subjects: Maths, Sciences, Geography, IT</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2371" y="542257"/>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5221662" y="4366681"/>
            <a:ext cx="5599416" cy="923330"/>
          </a:xfrm>
          <a:prstGeom prst="rect">
            <a:avLst/>
          </a:prstGeom>
          <a:noFill/>
        </p:spPr>
        <p:txBody>
          <a:bodyPr wrap="square" rtlCol="0">
            <a:spAutoFit/>
          </a:bodyPr>
          <a:lstStyle/>
          <a:p>
            <a:r>
              <a:rPr lang="en-GB" dirty="0"/>
              <a:t>Pathways – Most careers need high level engineering, maths and science qualifications. UKs first post 16 Space Engineering course offered by Loughborough College</a:t>
            </a:r>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09595" y="4335948"/>
            <a:ext cx="914400" cy="914400"/>
          </a:xfrm>
          <a:prstGeom prst="rect">
            <a:avLst/>
          </a:prstGeom>
        </p:spPr>
      </p:pic>
      <p:pic>
        <p:nvPicPr>
          <p:cNvPr id="6" name="Picture 5">
            <a:extLst>
              <a:ext uri="{FF2B5EF4-FFF2-40B4-BE49-F238E27FC236}">
                <a16:creationId xmlns:a16="http://schemas.microsoft.com/office/drawing/2014/main" id="{5ECA5DF6-3EB2-3FFD-53C7-648F02277F41}"/>
              </a:ext>
            </a:extLst>
          </p:cNvPr>
          <p:cNvPicPr>
            <a:picLocks noChangeAspect="1"/>
          </p:cNvPicPr>
          <p:nvPr/>
        </p:nvPicPr>
        <p:blipFill>
          <a:blip r:embed="rId8"/>
          <a:stretch>
            <a:fillRect/>
          </a:stretch>
        </p:blipFill>
        <p:spPr>
          <a:xfrm>
            <a:off x="129406" y="4114654"/>
            <a:ext cx="2747359" cy="1423181"/>
          </a:xfrm>
          <a:prstGeom prst="rect">
            <a:avLst/>
          </a:prstGeom>
        </p:spPr>
      </p:pic>
      <p:graphicFrame>
        <p:nvGraphicFramePr>
          <p:cNvPr id="20" name="TextBox 3">
            <a:extLst>
              <a:ext uri="{FF2B5EF4-FFF2-40B4-BE49-F238E27FC236}">
                <a16:creationId xmlns:a16="http://schemas.microsoft.com/office/drawing/2014/main" id="{C423B030-7324-8E54-171D-0367C8BF87BB}"/>
              </a:ext>
            </a:extLst>
          </p:cNvPr>
          <p:cNvGraphicFramePr/>
          <p:nvPr/>
        </p:nvGraphicFramePr>
        <p:xfrm>
          <a:off x="739740" y="1839240"/>
          <a:ext cx="10315254" cy="20313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3" name="Graphic 12" descr="Satellite with solid fill">
            <a:extLst>
              <a:ext uri="{FF2B5EF4-FFF2-40B4-BE49-F238E27FC236}">
                <a16:creationId xmlns:a16="http://schemas.microsoft.com/office/drawing/2014/main" id="{0D7B2A2A-0D73-F4E1-79DF-E607FD5ED6F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93512" y="217122"/>
            <a:ext cx="1292832" cy="1292832"/>
          </a:xfrm>
          <a:prstGeom prst="rect">
            <a:avLst/>
          </a:prstGeom>
        </p:spPr>
      </p:pic>
      <p:sp>
        <p:nvSpPr>
          <p:cNvPr id="5" name="TextBox 4">
            <a:extLst>
              <a:ext uri="{FF2B5EF4-FFF2-40B4-BE49-F238E27FC236}">
                <a16:creationId xmlns:a16="http://schemas.microsoft.com/office/drawing/2014/main" id="{E4F2F1FD-62C4-EB05-1807-266BAD13122E}"/>
              </a:ext>
            </a:extLst>
          </p:cNvPr>
          <p:cNvSpPr txBox="1"/>
          <p:nvPr/>
        </p:nvSpPr>
        <p:spPr>
          <a:xfrm>
            <a:off x="2876765" y="3983967"/>
            <a:ext cx="6096000" cy="369332"/>
          </a:xfrm>
          <a:prstGeom prst="rect">
            <a:avLst/>
          </a:prstGeom>
          <a:noFill/>
        </p:spPr>
        <p:txBody>
          <a:bodyPr wrap="square">
            <a:spAutoFit/>
          </a:bodyPr>
          <a:lstStyle/>
          <a:p>
            <a:r>
              <a:rPr lang="en-GB" dirty="0">
                <a:hlinkClick r:id="rId16"/>
              </a:rPr>
              <a:t>Home - Space Park Leicester</a:t>
            </a:r>
            <a:endParaRPr lang="en-GB" dirty="0"/>
          </a:p>
        </p:txBody>
      </p:sp>
    </p:spTree>
    <p:extLst>
      <p:ext uri="{BB962C8B-B14F-4D97-AF65-F5344CB8AC3E}">
        <p14:creationId xmlns:p14="http://schemas.microsoft.com/office/powerpoint/2010/main" val="753813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A432F-B271-19C6-3FEB-C36DFCC26EB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82C01CD-D6BB-9DFB-A0E4-AA1722E918F8}"/>
              </a:ext>
            </a:extLst>
          </p:cNvPr>
          <p:cNvSpPr txBox="1"/>
          <p:nvPr/>
        </p:nvSpPr>
        <p:spPr>
          <a:xfrm>
            <a:off x="160424" y="6247705"/>
            <a:ext cx="12031576" cy="610295"/>
          </a:xfrm>
          <a:prstGeom prst="rect">
            <a:avLst/>
          </a:prstGeom>
          <a:noFill/>
        </p:spPr>
        <p:txBody>
          <a:bodyPr wrap="square">
            <a:spAutoFit/>
          </a:bodyPr>
          <a:lstStyle/>
          <a:p>
            <a:pPr algn="ctr" defTabSz="615154">
              <a:lnSpc>
                <a:spcPct val="107000"/>
              </a:lnSpc>
              <a:spcAft>
                <a:spcPts val="539"/>
              </a:spcAft>
              <a:tabLst>
                <a:tab pos="666418" algn="l"/>
              </a:tabLst>
            </a:pPr>
            <a:r>
              <a:rPr lang="en-GB" sz="1600" b="1" kern="100" dirty="0">
                <a:solidFill>
                  <a:srgbClr val="92D050"/>
                </a:solidFill>
                <a:ea typeface="+mn-ea"/>
                <a:cs typeface="Times New Roman" panose="02020603050405020304" pitchFamily="18" charset="0"/>
              </a:rPr>
              <a:t>RMA Careers vision – </a:t>
            </a:r>
            <a:r>
              <a:rPr lang="en-GB" sz="1600" i="1" kern="100" dirty="0">
                <a:solidFill>
                  <a:srgbClr val="92D050"/>
                </a:solidFill>
                <a:ea typeface="+mn-ea"/>
                <a:cs typeface="Times New Roman" panose="02020603050405020304" pitchFamily="18" charset="0"/>
              </a:rPr>
              <a:t>To r</a:t>
            </a:r>
            <a:r>
              <a:rPr lang="en-GB" sz="1600" i="1" kern="1200" dirty="0">
                <a:solidFill>
                  <a:srgbClr val="92D050"/>
                </a:solidFill>
                <a:ea typeface="+mn-ea"/>
                <a:cs typeface="Times New Roman" panose="02020603050405020304" pitchFamily="18" charset="0"/>
              </a:rPr>
              <a:t>aise the aspirations of all Rushey Mead Academy students to enable them to make a positive difference to our world.</a:t>
            </a:r>
            <a:endParaRPr lang="en-GB" sz="1600" i="1" kern="100" dirty="0">
              <a:effectLst/>
              <a:ea typeface="Aptos" panose="020B0004020202020204" pitchFamily="34" charset="0"/>
              <a:cs typeface="Times New Roman" panose="02020603050405020304" pitchFamily="18" charset="0"/>
            </a:endParaRPr>
          </a:p>
        </p:txBody>
      </p:sp>
      <p:pic>
        <p:nvPicPr>
          <p:cNvPr id="11" name="Picture 10" descr="A green and black text&#10;&#10;Description automatically generated">
            <a:extLst>
              <a:ext uri="{FF2B5EF4-FFF2-40B4-BE49-F238E27FC236}">
                <a16:creationId xmlns:a16="http://schemas.microsoft.com/office/drawing/2014/main" id="{45374556-7412-C931-D828-12C692251DCD}"/>
              </a:ext>
            </a:extLst>
          </p:cNvPr>
          <p:cNvPicPr>
            <a:picLocks noChangeAspect="1"/>
          </p:cNvPicPr>
          <p:nvPr/>
        </p:nvPicPr>
        <p:blipFill>
          <a:blip r:embed="rId3"/>
          <a:stretch>
            <a:fillRect/>
          </a:stretch>
        </p:blipFill>
        <p:spPr>
          <a:xfrm>
            <a:off x="9350964" y="48679"/>
            <a:ext cx="2570123" cy="1020383"/>
          </a:xfrm>
          <a:prstGeom prst="rect">
            <a:avLst/>
          </a:prstGeom>
        </p:spPr>
      </p:pic>
      <p:sp>
        <p:nvSpPr>
          <p:cNvPr id="13" name="Title 11">
            <a:extLst>
              <a:ext uri="{FF2B5EF4-FFF2-40B4-BE49-F238E27FC236}">
                <a16:creationId xmlns:a16="http://schemas.microsoft.com/office/drawing/2014/main" id="{C7F6D9E5-1726-38D3-855C-F0FAC5EAA828}"/>
              </a:ext>
            </a:extLst>
          </p:cNvPr>
          <p:cNvSpPr txBox="1">
            <a:spLocks/>
          </p:cNvSpPr>
          <p:nvPr/>
        </p:nvSpPr>
        <p:spPr>
          <a:xfrm>
            <a:off x="10541147" y="762169"/>
            <a:ext cx="1379940"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626341D-BF1E-EB73-A376-A5EEC8BD3613}"/>
              </a:ext>
            </a:extLst>
          </p:cNvPr>
          <p:cNvSpPr txBox="1"/>
          <p:nvPr/>
        </p:nvSpPr>
        <p:spPr>
          <a:xfrm>
            <a:off x="328866" y="300504"/>
            <a:ext cx="8015034" cy="461665"/>
          </a:xfrm>
          <a:prstGeom prst="rect">
            <a:avLst/>
          </a:prstGeom>
          <a:noFill/>
          <a:ln>
            <a:solidFill>
              <a:srgbClr val="4FAB2F"/>
            </a:solidFill>
          </a:ln>
        </p:spPr>
        <p:txBody>
          <a:bodyPr wrap="square" rtlCol="0">
            <a:spAutoFit/>
          </a:bodyPr>
          <a:lstStyle/>
          <a:p>
            <a:r>
              <a:rPr lang="en-GB" sz="2400" b="1" dirty="0">
                <a:latin typeface="Calibri Light" panose="020F0302020204030204" pitchFamily="34" charset="0"/>
                <a:ea typeface="Calibri Light" panose="020F0302020204030204" pitchFamily="34" charset="0"/>
                <a:cs typeface="Calibri Light" panose="020F0302020204030204" pitchFamily="34" charset="0"/>
              </a:rPr>
              <a:t>Labour Market Information (LMI)</a:t>
            </a:r>
          </a:p>
        </p:txBody>
      </p:sp>
      <p:pic>
        <p:nvPicPr>
          <p:cNvPr id="3" name="Picture 2">
            <a:extLst>
              <a:ext uri="{FF2B5EF4-FFF2-40B4-BE49-F238E27FC236}">
                <a16:creationId xmlns:a16="http://schemas.microsoft.com/office/drawing/2014/main" id="{B83E8D02-F0C1-C096-72BF-0CCBEBAFD874}"/>
              </a:ext>
            </a:extLst>
          </p:cNvPr>
          <p:cNvPicPr>
            <a:picLocks noChangeAspect="1"/>
          </p:cNvPicPr>
          <p:nvPr/>
        </p:nvPicPr>
        <p:blipFill>
          <a:blip r:embed="rId4"/>
          <a:stretch>
            <a:fillRect/>
          </a:stretch>
        </p:blipFill>
        <p:spPr>
          <a:xfrm>
            <a:off x="706851" y="937865"/>
            <a:ext cx="7259063" cy="4982270"/>
          </a:xfrm>
          <a:prstGeom prst="rect">
            <a:avLst/>
          </a:prstGeom>
        </p:spPr>
      </p:pic>
      <p:sp>
        <p:nvSpPr>
          <p:cNvPr id="8" name="TextBox 7">
            <a:extLst>
              <a:ext uri="{FF2B5EF4-FFF2-40B4-BE49-F238E27FC236}">
                <a16:creationId xmlns:a16="http://schemas.microsoft.com/office/drawing/2014/main" id="{D29E5511-6002-5C86-78CE-46142409FF45}"/>
              </a:ext>
            </a:extLst>
          </p:cNvPr>
          <p:cNvSpPr txBox="1"/>
          <p:nvPr/>
        </p:nvSpPr>
        <p:spPr>
          <a:xfrm>
            <a:off x="8343900" y="2388100"/>
            <a:ext cx="3321934" cy="1754326"/>
          </a:xfrm>
          <a:prstGeom prst="rect">
            <a:avLst/>
          </a:prstGeom>
          <a:noFill/>
        </p:spPr>
        <p:txBody>
          <a:bodyPr wrap="square" rtlCol="0">
            <a:spAutoFit/>
          </a:bodyPr>
          <a:lstStyle/>
          <a:p>
            <a:r>
              <a:rPr lang="en-GB" dirty="0"/>
              <a:t>Rushey Mead Academy website – Parents – Careers Guidance – Parent/Carer area – Labour Market Information – Explore LMI, scroll down to </a:t>
            </a:r>
            <a:r>
              <a:rPr lang="en-GB" dirty="0" err="1"/>
              <a:t>Careerometer</a:t>
            </a:r>
            <a:endParaRPr lang="en-GB" dirty="0"/>
          </a:p>
          <a:p>
            <a:r>
              <a:rPr lang="en-GB" dirty="0">
                <a:hlinkClick r:id="rId5"/>
              </a:rPr>
              <a:t>Explore LMI data – LMI For All</a:t>
            </a:r>
            <a:endParaRPr lang="en-GB" dirty="0"/>
          </a:p>
        </p:txBody>
      </p:sp>
    </p:spTree>
    <p:extLst>
      <p:ext uri="{BB962C8B-B14F-4D97-AF65-F5344CB8AC3E}">
        <p14:creationId xmlns:p14="http://schemas.microsoft.com/office/powerpoint/2010/main" val="1266058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06F9D-743F-6F92-F554-51CA0CBDB69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171E5EA-255E-0006-6271-CA6F355084B4}"/>
              </a:ext>
            </a:extLst>
          </p:cNvPr>
          <p:cNvSpPr txBox="1"/>
          <p:nvPr/>
        </p:nvSpPr>
        <p:spPr>
          <a:xfrm>
            <a:off x="160424" y="6247705"/>
            <a:ext cx="12031576" cy="610295"/>
          </a:xfrm>
          <a:prstGeom prst="rect">
            <a:avLst/>
          </a:prstGeom>
          <a:noFill/>
        </p:spPr>
        <p:txBody>
          <a:bodyPr wrap="square">
            <a:spAutoFit/>
          </a:bodyPr>
          <a:lstStyle/>
          <a:p>
            <a:pPr algn="ctr" defTabSz="615154">
              <a:lnSpc>
                <a:spcPct val="107000"/>
              </a:lnSpc>
              <a:spcAft>
                <a:spcPts val="539"/>
              </a:spcAft>
              <a:tabLst>
                <a:tab pos="666418" algn="l"/>
              </a:tabLst>
            </a:pPr>
            <a:r>
              <a:rPr lang="en-GB" sz="1600" b="1" kern="100" dirty="0">
                <a:solidFill>
                  <a:srgbClr val="92D050"/>
                </a:solidFill>
                <a:ea typeface="+mn-ea"/>
                <a:cs typeface="Times New Roman" panose="02020603050405020304" pitchFamily="18" charset="0"/>
              </a:rPr>
              <a:t>RMA Careers vision – </a:t>
            </a:r>
            <a:r>
              <a:rPr lang="en-GB" sz="1600" i="1" kern="100" dirty="0">
                <a:solidFill>
                  <a:srgbClr val="92D050"/>
                </a:solidFill>
                <a:ea typeface="+mn-ea"/>
                <a:cs typeface="Times New Roman" panose="02020603050405020304" pitchFamily="18" charset="0"/>
              </a:rPr>
              <a:t>To r</a:t>
            </a:r>
            <a:r>
              <a:rPr lang="en-GB" sz="1600" i="1" kern="1200" dirty="0">
                <a:solidFill>
                  <a:srgbClr val="92D050"/>
                </a:solidFill>
                <a:ea typeface="+mn-ea"/>
                <a:cs typeface="Times New Roman" panose="02020603050405020304" pitchFamily="18" charset="0"/>
              </a:rPr>
              <a:t>aise the aspirations of all Rushey Mead Academy students to enable them to make a positive difference to our world.</a:t>
            </a:r>
            <a:endParaRPr lang="en-GB" sz="1600" i="1" kern="100" dirty="0">
              <a:effectLst/>
              <a:ea typeface="Aptos" panose="020B0004020202020204" pitchFamily="34" charset="0"/>
              <a:cs typeface="Times New Roman" panose="02020603050405020304" pitchFamily="18" charset="0"/>
            </a:endParaRPr>
          </a:p>
        </p:txBody>
      </p:sp>
      <p:pic>
        <p:nvPicPr>
          <p:cNvPr id="11" name="Picture 10" descr="A green and black text&#10;&#10;Description automatically generated">
            <a:extLst>
              <a:ext uri="{FF2B5EF4-FFF2-40B4-BE49-F238E27FC236}">
                <a16:creationId xmlns:a16="http://schemas.microsoft.com/office/drawing/2014/main" id="{63408A72-C272-8573-EB53-F579A13441B6}"/>
              </a:ext>
            </a:extLst>
          </p:cNvPr>
          <p:cNvPicPr>
            <a:picLocks noChangeAspect="1"/>
          </p:cNvPicPr>
          <p:nvPr/>
        </p:nvPicPr>
        <p:blipFill>
          <a:blip r:embed="rId3"/>
          <a:stretch>
            <a:fillRect/>
          </a:stretch>
        </p:blipFill>
        <p:spPr>
          <a:xfrm>
            <a:off x="9350964" y="48679"/>
            <a:ext cx="2570123" cy="1020383"/>
          </a:xfrm>
          <a:prstGeom prst="rect">
            <a:avLst/>
          </a:prstGeom>
        </p:spPr>
      </p:pic>
      <p:sp>
        <p:nvSpPr>
          <p:cNvPr id="13" name="Title 11">
            <a:extLst>
              <a:ext uri="{FF2B5EF4-FFF2-40B4-BE49-F238E27FC236}">
                <a16:creationId xmlns:a16="http://schemas.microsoft.com/office/drawing/2014/main" id="{71E9D91F-FD7F-1072-AAF8-9104FB040719}"/>
              </a:ext>
            </a:extLst>
          </p:cNvPr>
          <p:cNvSpPr txBox="1">
            <a:spLocks/>
          </p:cNvSpPr>
          <p:nvPr/>
        </p:nvSpPr>
        <p:spPr>
          <a:xfrm>
            <a:off x="10541147" y="762169"/>
            <a:ext cx="1379940"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79B25D9-209E-2E71-9A27-168679B21E73}"/>
              </a:ext>
            </a:extLst>
          </p:cNvPr>
          <p:cNvSpPr txBox="1"/>
          <p:nvPr/>
        </p:nvSpPr>
        <p:spPr>
          <a:xfrm>
            <a:off x="328866" y="300504"/>
            <a:ext cx="8015034" cy="461665"/>
          </a:xfrm>
          <a:prstGeom prst="rect">
            <a:avLst/>
          </a:prstGeom>
          <a:noFill/>
          <a:ln>
            <a:solidFill>
              <a:srgbClr val="4FAB2F"/>
            </a:solidFill>
          </a:ln>
        </p:spPr>
        <p:txBody>
          <a:bodyPr wrap="square" rtlCol="0">
            <a:spAutoFit/>
          </a:bodyPr>
          <a:lstStyle/>
          <a:p>
            <a:r>
              <a:rPr lang="en-GB" sz="2400" b="1" dirty="0">
                <a:latin typeface="Calibri Light" panose="020F0302020204030204" pitchFamily="34" charset="0"/>
                <a:ea typeface="Calibri Light" panose="020F0302020204030204" pitchFamily="34" charset="0"/>
                <a:cs typeface="Calibri Light" panose="020F0302020204030204" pitchFamily="34" charset="0"/>
              </a:rPr>
              <a:t>Useful websites </a:t>
            </a:r>
          </a:p>
        </p:txBody>
      </p:sp>
      <p:pic>
        <p:nvPicPr>
          <p:cNvPr id="1026" name="Picture 2">
            <a:extLst>
              <a:ext uri="{FF2B5EF4-FFF2-40B4-BE49-F238E27FC236}">
                <a16:creationId xmlns:a16="http://schemas.microsoft.com/office/drawing/2014/main" id="{39425A58-0B71-3303-9C9C-185DD1AB4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576" y="1241517"/>
            <a:ext cx="4136849" cy="4136849"/>
          </a:xfrm>
          <a:prstGeom prst="rect">
            <a:avLst/>
          </a:prstGeom>
          <a:noFill/>
          <a:ln>
            <a:solidFill>
              <a:srgbClr val="4FAB2F"/>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381023-1FA9-C4F7-288E-94D5FFFE6C7F}"/>
              </a:ext>
            </a:extLst>
          </p:cNvPr>
          <p:cNvSpPr txBox="1"/>
          <p:nvPr/>
        </p:nvSpPr>
        <p:spPr>
          <a:xfrm>
            <a:off x="9227420" y="5462594"/>
            <a:ext cx="2627454" cy="307777"/>
          </a:xfrm>
          <a:prstGeom prst="rect">
            <a:avLst/>
          </a:prstGeom>
          <a:noFill/>
        </p:spPr>
        <p:txBody>
          <a:bodyPr wrap="square" rtlCol="0">
            <a:spAutoFit/>
          </a:bodyPr>
          <a:lstStyle/>
          <a:p>
            <a:r>
              <a:rPr lang="en-GB" sz="1400" i="1" dirty="0"/>
              <a:t>Image by </a:t>
            </a:r>
            <a:r>
              <a:rPr lang="en-GB" sz="1400" i="1" dirty="0" err="1"/>
              <a:t>vectorjuice</a:t>
            </a:r>
            <a:r>
              <a:rPr lang="en-GB" sz="1400" i="1" dirty="0"/>
              <a:t> on </a:t>
            </a:r>
            <a:r>
              <a:rPr lang="en-GB" sz="1400" i="1" dirty="0" err="1"/>
              <a:t>Freepik</a:t>
            </a:r>
            <a:endParaRPr lang="en-GB" sz="1400" i="1" dirty="0"/>
          </a:p>
        </p:txBody>
      </p:sp>
      <p:sp>
        <p:nvSpPr>
          <p:cNvPr id="4" name="TextBox 3">
            <a:extLst>
              <a:ext uri="{FF2B5EF4-FFF2-40B4-BE49-F238E27FC236}">
                <a16:creationId xmlns:a16="http://schemas.microsoft.com/office/drawing/2014/main" id="{4C982313-E1B2-6C08-DFA1-B1FAB9CED886}"/>
              </a:ext>
            </a:extLst>
          </p:cNvPr>
          <p:cNvSpPr txBox="1"/>
          <p:nvPr/>
        </p:nvSpPr>
        <p:spPr>
          <a:xfrm>
            <a:off x="868101" y="1801340"/>
            <a:ext cx="5092861" cy="3170099"/>
          </a:xfrm>
          <a:prstGeom prst="rect">
            <a:avLst/>
          </a:prstGeom>
          <a:noFill/>
          <a:ln>
            <a:solidFill>
              <a:srgbClr val="4FAB2F"/>
            </a:solidFill>
          </a:ln>
        </p:spPr>
        <p:txBody>
          <a:bodyPr wrap="square" rtlCol="0">
            <a:spAutoFit/>
          </a:bodyPr>
          <a:lstStyle/>
          <a:p>
            <a:r>
              <a:rPr lang="en-US" sz="2000" dirty="0" err="1">
                <a:hlinkClick r:id="rId5"/>
              </a:rPr>
              <a:t>Careerpilot</a:t>
            </a:r>
            <a:r>
              <a:rPr lang="en-US" sz="2000" dirty="0">
                <a:hlinkClick r:id="rId5"/>
              </a:rPr>
              <a:t> : Plan your future work &amp; study</a:t>
            </a:r>
            <a:endParaRPr lang="en-US" sz="2000" dirty="0"/>
          </a:p>
          <a:p>
            <a:endParaRPr lang="en-US" sz="2000" dirty="0"/>
          </a:p>
          <a:p>
            <a:endParaRPr lang="en-US" sz="2000" dirty="0"/>
          </a:p>
          <a:p>
            <a:r>
              <a:rPr lang="en-GB" sz="2000" dirty="0">
                <a:hlinkClick r:id="rId6"/>
              </a:rPr>
              <a:t>Sign In – Unifrog</a:t>
            </a:r>
            <a:endParaRPr lang="en-GB" sz="2000" dirty="0"/>
          </a:p>
          <a:p>
            <a:endParaRPr lang="en-GB" sz="2000" dirty="0"/>
          </a:p>
          <a:p>
            <a:endParaRPr lang="en-GB" sz="2000" dirty="0"/>
          </a:p>
          <a:p>
            <a:r>
              <a:rPr lang="en-GB" sz="2000" dirty="0">
                <a:hlinkClick r:id="rId7"/>
              </a:rPr>
              <a:t>Explore careers | National Careers Service</a:t>
            </a:r>
            <a:endParaRPr lang="en-GB" sz="2000" dirty="0"/>
          </a:p>
          <a:p>
            <a:endParaRPr lang="en-GB" sz="2000" dirty="0"/>
          </a:p>
          <a:p>
            <a:endParaRPr lang="en-GB" sz="2000" dirty="0"/>
          </a:p>
          <a:p>
            <a:r>
              <a:rPr lang="en-US" sz="2000" dirty="0">
                <a:hlinkClick r:id="rId8"/>
              </a:rPr>
              <a:t>Job profiles | Prospects.ac.uk</a:t>
            </a:r>
            <a:endParaRPr lang="en-GB" sz="2000" dirty="0"/>
          </a:p>
        </p:txBody>
      </p:sp>
    </p:spTree>
    <p:extLst>
      <p:ext uri="{BB962C8B-B14F-4D97-AF65-F5344CB8AC3E}">
        <p14:creationId xmlns:p14="http://schemas.microsoft.com/office/powerpoint/2010/main" val="64818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17669-D6AB-6269-A48D-7BD86CCF23C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F5210C3-CFF0-50B3-99A8-32528B669BD7}"/>
              </a:ext>
            </a:extLst>
          </p:cNvPr>
          <p:cNvSpPr txBox="1"/>
          <p:nvPr/>
        </p:nvSpPr>
        <p:spPr>
          <a:xfrm>
            <a:off x="80212" y="6493285"/>
            <a:ext cx="12031576" cy="344069"/>
          </a:xfrm>
          <a:prstGeom prst="rect">
            <a:avLst/>
          </a:prstGeom>
          <a:noFill/>
        </p:spPr>
        <p:txBody>
          <a:bodyPr wrap="square">
            <a:spAutoFit/>
          </a:bodyPr>
          <a:lstStyle/>
          <a:p>
            <a:pPr algn="ctr" defTabSz="615154">
              <a:lnSpc>
                <a:spcPct val="107000"/>
              </a:lnSpc>
              <a:spcAft>
                <a:spcPts val="539"/>
              </a:spcAft>
              <a:tabLst>
                <a:tab pos="666418" algn="l"/>
              </a:tabLst>
            </a:pPr>
            <a:r>
              <a:rPr lang="en-GB" sz="1600" b="1" kern="100" dirty="0">
                <a:solidFill>
                  <a:srgbClr val="92D050"/>
                </a:solidFill>
                <a:ea typeface="+mn-ea"/>
                <a:cs typeface="Times New Roman" panose="02020603050405020304" pitchFamily="18" charset="0"/>
              </a:rPr>
              <a:t>RMA Careers vision – </a:t>
            </a:r>
            <a:r>
              <a:rPr lang="en-GB" sz="1600" i="1" kern="100" dirty="0">
                <a:solidFill>
                  <a:srgbClr val="92D050"/>
                </a:solidFill>
                <a:ea typeface="+mn-ea"/>
                <a:cs typeface="Times New Roman" panose="02020603050405020304" pitchFamily="18" charset="0"/>
              </a:rPr>
              <a:t>To r</a:t>
            </a:r>
            <a:r>
              <a:rPr lang="en-GB" sz="1600" i="1" kern="1200" dirty="0">
                <a:solidFill>
                  <a:srgbClr val="92D050"/>
                </a:solidFill>
                <a:ea typeface="+mn-ea"/>
                <a:cs typeface="Times New Roman" panose="02020603050405020304" pitchFamily="18" charset="0"/>
              </a:rPr>
              <a:t>aise the aspirations of all Rushey Mead Academy students to enable them to make a positive difference to our world.</a:t>
            </a:r>
            <a:endParaRPr lang="en-GB" sz="1600" i="1" kern="100" dirty="0">
              <a:effectLst/>
              <a:ea typeface="Aptos" panose="020B0004020202020204" pitchFamily="34" charset="0"/>
              <a:cs typeface="Times New Roman" panose="02020603050405020304" pitchFamily="18" charset="0"/>
            </a:endParaRPr>
          </a:p>
        </p:txBody>
      </p:sp>
      <p:pic>
        <p:nvPicPr>
          <p:cNvPr id="11" name="Picture 10" descr="A green and black text&#10;&#10;Description automatically generated">
            <a:extLst>
              <a:ext uri="{FF2B5EF4-FFF2-40B4-BE49-F238E27FC236}">
                <a16:creationId xmlns:a16="http://schemas.microsoft.com/office/drawing/2014/main" id="{4C7E33B4-4B9B-D5F4-604C-CB0E788F5B8D}"/>
              </a:ext>
            </a:extLst>
          </p:cNvPr>
          <p:cNvPicPr>
            <a:picLocks noChangeAspect="1"/>
          </p:cNvPicPr>
          <p:nvPr/>
        </p:nvPicPr>
        <p:blipFill>
          <a:blip r:embed="rId3"/>
          <a:stretch>
            <a:fillRect/>
          </a:stretch>
        </p:blipFill>
        <p:spPr>
          <a:xfrm>
            <a:off x="9245996" y="72731"/>
            <a:ext cx="2570123" cy="1020383"/>
          </a:xfrm>
          <a:prstGeom prst="rect">
            <a:avLst/>
          </a:prstGeom>
        </p:spPr>
      </p:pic>
      <p:sp>
        <p:nvSpPr>
          <p:cNvPr id="13" name="Title 11">
            <a:extLst>
              <a:ext uri="{FF2B5EF4-FFF2-40B4-BE49-F238E27FC236}">
                <a16:creationId xmlns:a16="http://schemas.microsoft.com/office/drawing/2014/main" id="{AC12AFD8-BE10-BE46-20F8-34B4CB9FFC8A}"/>
              </a:ext>
            </a:extLst>
          </p:cNvPr>
          <p:cNvSpPr txBox="1">
            <a:spLocks/>
          </p:cNvSpPr>
          <p:nvPr/>
        </p:nvSpPr>
        <p:spPr>
          <a:xfrm>
            <a:off x="10531057" y="817652"/>
            <a:ext cx="1379940"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graphicFrame>
        <p:nvGraphicFramePr>
          <p:cNvPr id="20" name="TextBox 3">
            <a:extLst>
              <a:ext uri="{FF2B5EF4-FFF2-40B4-BE49-F238E27FC236}">
                <a16:creationId xmlns:a16="http://schemas.microsoft.com/office/drawing/2014/main" id="{34C73FC2-DC78-62F5-455E-5C879D17F1F9}"/>
              </a:ext>
            </a:extLst>
          </p:cNvPr>
          <p:cNvGraphicFramePr/>
          <p:nvPr>
            <p:extLst>
              <p:ext uri="{D42A27DB-BD31-4B8C-83A1-F6EECF244321}">
                <p14:modId xmlns:p14="http://schemas.microsoft.com/office/powerpoint/2010/main" val="4038050995"/>
              </p:ext>
            </p:extLst>
          </p:nvPr>
        </p:nvGraphicFramePr>
        <p:xfrm>
          <a:off x="332139" y="582922"/>
          <a:ext cx="7777226" cy="5355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D3EA2B56-A6BD-EA18-32A9-BD9694104324}"/>
              </a:ext>
            </a:extLst>
          </p:cNvPr>
          <p:cNvPicPr>
            <a:picLocks noChangeAspect="1"/>
          </p:cNvPicPr>
          <p:nvPr/>
        </p:nvPicPr>
        <p:blipFill>
          <a:blip r:embed="rId9"/>
          <a:stretch>
            <a:fillRect/>
          </a:stretch>
        </p:blipFill>
        <p:spPr>
          <a:xfrm>
            <a:off x="8204243" y="1373167"/>
            <a:ext cx="3758141" cy="5004590"/>
          </a:xfrm>
          <a:prstGeom prst="rect">
            <a:avLst/>
          </a:prstGeom>
          <a:ln>
            <a:solidFill>
              <a:srgbClr val="4FAB2F"/>
            </a:solidFill>
          </a:ln>
        </p:spPr>
      </p:pic>
    </p:spTree>
    <p:extLst>
      <p:ext uri="{BB962C8B-B14F-4D97-AF65-F5344CB8AC3E}">
        <p14:creationId xmlns:p14="http://schemas.microsoft.com/office/powerpoint/2010/main" val="349312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ACA9F3-89DF-ACB9-85CB-67D7A782D9A0}"/>
              </a:ext>
            </a:extLst>
          </p:cNvPr>
          <p:cNvSpPr txBox="1"/>
          <p:nvPr/>
        </p:nvSpPr>
        <p:spPr>
          <a:xfrm>
            <a:off x="160424" y="6247705"/>
            <a:ext cx="12031576" cy="610295"/>
          </a:xfrm>
          <a:prstGeom prst="rect">
            <a:avLst/>
          </a:prstGeom>
          <a:noFill/>
        </p:spPr>
        <p:txBody>
          <a:bodyPr wrap="square">
            <a:spAutoFit/>
          </a:bodyPr>
          <a:lstStyle/>
          <a:p>
            <a:pPr algn="ctr" defTabSz="615154">
              <a:lnSpc>
                <a:spcPct val="107000"/>
              </a:lnSpc>
              <a:spcAft>
                <a:spcPts val="539"/>
              </a:spcAft>
              <a:tabLst>
                <a:tab pos="666418" algn="l"/>
              </a:tabLst>
            </a:pPr>
            <a:r>
              <a:rPr lang="en-GB" sz="1600" b="1" kern="100" dirty="0">
                <a:solidFill>
                  <a:srgbClr val="92D050"/>
                </a:solidFill>
                <a:ea typeface="+mn-ea"/>
                <a:cs typeface="Times New Roman" panose="02020603050405020304" pitchFamily="18" charset="0"/>
              </a:rPr>
              <a:t>RMA Careers vision – </a:t>
            </a:r>
            <a:r>
              <a:rPr lang="en-GB" sz="1600" i="1" kern="100" dirty="0">
                <a:solidFill>
                  <a:srgbClr val="92D050"/>
                </a:solidFill>
                <a:ea typeface="+mn-ea"/>
                <a:cs typeface="Times New Roman" panose="02020603050405020304" pitchFamily="18" charset="0"/>
              </a:rPr>
              <a:t>To r</a:t>
            </a:r>
            <a:r>
              <a:rPr lang="en-GB" sz="1600" i="1" kern="1200" dirty="0">
                <a:solidFill>
                  <a:srgbClr val="92D050"/>
                </a:solidFill>
                <a:ea typeface="+mn-ea"/>
                <a:cs typeface="Times New Roman" panose="02020603050405020304" pitchFamily="18" charset="0"/>
              </a:rPr>
              <a:t>aise the aspirations of all Rushey Mead Academy students to enable them to make a positive difference to our world.</a:t>
            </a:r>
            <a:endParaRPr lang="en-GB" sz="1600" i="1" kern="100" dirty="0">
              <a:effectLst/>
              <a:ea typeface="Aptos" panose="020B0004020202020204" pitchFamily="34" charset="0"/>
              <a:cs typeface="Times New Roman" panose="02020603050405020304" pitchFamily="18" charset="0"/>
            </a:endParaRPr>
          </a:p>
        </p:txBody>
      </p:sp>
      <p:pic>
        <p:nvPicPr>
          <p:cNvPr id="11" name="Picture 10" descr="A green and black text&#10;&#10;Description automatically generated">
            <a:extLst>
              <a:ext uri="{FF2B5EF4-FFF2-40B4-BE49-F238E27FC236}">
                <a16:creationId xmlns:a16="http://schemas.microsoft.com/office/drawing/2014/main" id="{182C3F60-717C-295B-210D-335C99651FD9}"/>
              </a:ext>
            </a:extLst>
          </p:cNvPr>
          <p:cNvPicPr>
            <a:picLocks noChangeAspect="1"/>
          </p:cNvPicPr>
          <p:nvPr/>
        </p:nvPicPr>
        <p:blipFill>
          <a:blip r:embed="rId3"/>
          <a:stretch>
            <a:fillRect/>
          </a:stretch>
        </p:blipFill>
        <p:spPr>
          <a:xfrm>
            <a:off x="9245996" y="72731"/>
            <a:ext cx="2570123" cy="1020383"/>
          </a:xfrm>
          <a:prstGeom prst="rect">
            <a:avLst/>
          </a:prstGeom>
        </p:spPr>
      </p:pic>
      <p:sp>
        <p:nvSpPr>
          <p:cNvPr id="13" name="Title 11">
            <a:extLst>
              <a:ext uri="{FF2B5EF4-FFF2-40B4-BE49-F238E27FC236}">
                <a16:creationId xmlns:a16="http://schemas.microsoft.com/office/drawing/2014/main" id="{C5BEE495-C97E-2704-63E7-A89641799ECE}"/>
              </a:ext>
            </a:extLst>
          </p:cNvPr>
          <p:cNvSpPr txBox="1">
            <a:spLocks/>
          </p:cNvSpPr>
          <p:nvPr/>
        </p:nvSpPr>
        <p:spPr>
          <a:xfrm>
            <a:off x="10531057" y="817652"/>
            <a:ext cx="1379940"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pic>
        <p:nvPicPr>
          <p:cNvPr id="10" name="Picture 9" descr="A person wearing glasses and smiling&#10;&#10;Description automatically generated">
            <a:extLst>
              <a:ext uri="{FF2B5EF4-FFF2-40B4-BE49-F238E27FC236}">
                <a16:creationId xmlns:a16="http://schemas.microsoft.com/office/drawing/2014/main" id="{2B99590C-6A95-3AF9-E8A0-EF53F44549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315" y="161434"/>
            <a:ext cx="1218224" cy="1375116"/>
          </a:xfrm>
          <a:prstGeom prst="rect">
            <a:avLst/>
          </a:prstGeom>
        </p:spPr>
      </p:pic>
      <p:pic>
        <p:nvPicPr>
          <p:cNvPr id="14" name="Picture 13" descr="A person wearing glasses and a green lanyard&#10;&#10;Description automatically generated">
            <a:extLst>
              <a:ext uri="{FF2B5EF4-FFF2-40B4-BE49-F238E27FC236}">
                <a16:creationId xmlns:a16="http://schemas.microsoft.com/office/drawing/2014/main" id="{06CEB3CD-7A84-53E1-6D5E-C231C2AE09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4803" y="4127363"/>
            <a:ext cx="1371989" cy="1452694"/>
          </a:xfrm>
          <a:prstGeom prst="rect">
            <a:avLst/>
          </a:prstGeom>
        </p:spPr>
      </p:pic>
      <p:sp>
        <p:nvSpPr>
          <p:cNvPr id="15" name="TextBox 14">
            <a:extLst>
              <a:ext uri="{FF2B5EF4-FFF2-40B4-BE49-F238E27FC236}">
                <a16:creationId xmlns:a16="http://schemas.microsoft.com/office/drawing/2014/main" id="{70E6090E-7E77-CBD9-DF7C-53CFE773789D}"/>
              </a:ext>
            </a:extLst>
          </p:cNvPr>
          <p:cNvSpPr txBox="1"/>
          <p:nvPr/>
        </p:nvSpPr>
        <p:spPr>
          <a:xfrm>
            <a:off x="7191219" y="1559308"/>
            <a:ext cx="1479731" cy="584775"/>
          </a:xfrm>
          <a:prstGeom prst="rect">
            <a:avLst/>
          </a:prstGeom>
          <a:noFill/>
          <a:ln>
            <a:solidFill>
              <a:srgbClr val="4FAB2F"/>
            </a:solidFill>
          </a:ln>
        </p:spPr>
        <p:txBody>
          <a:bodyPr wrap="square" rtlCol="0">
            <a:spAutoFit/>
          </a:bodyPr>
          <a:lstStyle/>
          <a:p>
            <a:r>
              <a:rPr lang="en-GB" sz="1600" dirty="0"/>
              <a:t>Mrs Butler</a:t>
            </a:r>
          </a:p>
          <a:p>
            <a:r>
              <a:rPr lang="en-GB" sz="1600" dirty="0"/>
              <a:t>Careers Lead</a:t>
            </a:r>
          </a:p>
        </p:txBody>
      </p:sp>
      <p:sp>
        <p:nvSpPr>
          <p:cNvPr id="16" name="TextBox 15">
            <a:extLst>
              <a:ext uri="{FF2B5EF4-FFF2-40B4-BE49-F238E27FC236}">
                <a16:creationId xmlns:a16="http://schemas.microsoft.com/office/drawing/2014/main" id="{3280AB3D-49EE-807A-3B23-010863843F7C}"/>
              </a:ext>
            </a:extLst>
          </p:cNvPr>
          <p:cNvSpPr txBox="1"/>
          <p:nvPr/>
        </p:nvSpPr>
        <p:spPr>
          <a:xfrm>
            <a:off x="7191123" y="5580057"/>
            <a:ext cx="1656123" cy="584775"/>
          </a:xfrm>
          <a:prstGeom prst="rect">
            <a:avLst/>
          </a:prstGeom>
          <a:noFill/>
          <a:ln>
            <a:solidFill>
              <a:srgbClr val="4FAB2F"/>
            </a:solidFill>
          </a:ln>
        </p:spPr>
        <p:txBody>
          <a:bodyPr wrap="square" rtlCol="0">
            <a:spAutoFit/>
          </a:bodyPr>
          <a:lstStyle/>
          <a:p>
            <a:r>
              <a:rPr lang="en-GB" sz="1600" dirty="0"/>
              <a:t>Mrs Mee</a:t>
            </a:r>
          </a:p>
          <a:p>
            <a:r>
              <a:rPr lang="en-GB" sz="1600" dirty="0"/>
              <a:t>Careers Adviser</a:t>
            </a:r>
          </a:p>
        </p:txBody>
      </p:sp>
      <p:pic>
        <p:nvPicPr>
          <p:cNvPr id="17" name="Picture 16" descr="A close-up of a person smiling&#10;&#10;Description automatically generated">
            <a:extLst>
              <a:ext uri="{FF2B5EF4-FFF2-40B4-BE49-F238E27FC236}">
                <a16:creationId xmlns:a16="http://schemas.microsoft.com/office/drawing/2014/main" id="{9F3ED50B-2AFC-FD5F-9237-2AE53A1890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91219" y="2157303"/>
            <a:ext cx="1299159" cy="1385285"/>
          </a:xfrm>
          <a:prstGeom prst="rect">
            <a:avLst/>
          </a:prstGeom>
          <a:noFill/>
          <a:ln>
            <a:noFill/>
          </a:ln>
        </p:spPr>
      </p:pic>
      <p:sp>
        <p:nvSpPr>
          <p:cNvPr id="18" name="TextBox 17">
            <a:extLst>
              <a:ext uri="{FF2B5EF4-FFF2-40B4-BE49-F238E27FC236}">
                <a16:creationId xmlns:a16="http://schemas.microsoft.com/office/drawing/2014/main" id="{B61D3BC1-4F9D-183E-B065-3BCFFCF83EC2}"/>
              </a:ext>
            </a:extLst>
          </p:cNvPr>
          <p:cNvSpPr txBox="1"/>
          <p:nvPr/>
        </p:nvSpPr>
        <p:spPr>
          <a:xfrm>
            <a:off x="7191123" y="3542588"/>
            <a:ext cx="1479731" cy="584775"/>
          </a:xfrm>
          <a:prstGeom prst="rect">
            <a:avLst/>
          </a:prstGeom>
          <a:noFill/>
          <a:ln>
            <a:solidFill>
              <a:srgbClr val="4FAB2F"/>
            </a:solidFill>
          </a:ln>
        </p:spPr>
        <p:txBody>
          <a:bodyPr wrap="square" rtlCol="0">
            <a:spAutoFit/>
          </a:bodyPr>
          <a:lstStyle/>
          <a:p>
            <a:r>
              <a:rPr lang="en-GB" sz="1600" dirty="0"/>
              <a:t>Mrs Sewell</a:t>
            </a:r>
          </a:p>
          <a:p>
            <a:r>
              <a:rPr lang="en-GB" sz="1600" dirty="0"/>
              <a:t>Careers Adviser</a:t>
            </a:r>
          </a:p>
        </p:txBody>
      </p:sp>
      <p:sp>
        <p:nvSpPr>
          <p:cNvPr id="2" name="TextBox 1">
            <a:extLst>
              <a:ext uri="{FF2B5EF4-FFF2-40B4-BE49-F238E27FC236}">
                <a16:creationId xmlns:a16="http://schemas.microsoft.com/office/drawing/2014/main" id="{782C185C-7057-C8BD-2BC0-AA2B21DBC586}"/>
              </a:ext>
            </a:extLst>
          </p:cNvPr>
          <p:cNvSpPr txBox="1"/>
          <p:nvPr/>
        </p:nvSpPr>
        <p:spPr>
          <a:xfrm>
            <a:off x="743356" y="257134"/>
            <a:ext cx="4875276" cy="525623"/>
          </a:xfrm>
          <a:prstGeom prst="rect">
            <a:avLst/>
          </a:prstGeom>
          <a:noFill/>
          <a:ln>
            <a:solidFill>
              <a:srgbClr val="4FAB2F"/>
            </a:solidFill>
          </a:ln>
        </p:spPr>
        <p:txBody>
          <a:bodyPr wrap="square" rtlCol="0">
            <a:spAutoFit/>
          </a:bodyPr>
          <a:lstStyle/>
          <a:p>
            <a:pPr algn="ctr"/>
            <a:r>
              <a:rPr lang="en-GB" sz="2800" b="1" u="sng" dirty="0">
                <a:latin typeface="+mj-lt"/>
              </a:rPr>
              <a:t>The Careers Team</a:t>
            </a:r>
          </a:p>
        </p:txBody>
      </p:sp>
      <p:graphicFrame>
        <p:nvGraphicFramePr>
          <p:cNvPr id="20" name="TextBox 3">
            <a:extLst>
              <a:ext uri="{FF2B5EF4-FFF2-40B4-BE49-F238E27FC236}">
                <a16:creationId xmlns:a16="http://schemas.microsoft.com/office/drawing/2014/main" id="{20295402-FB48-F1F2-6D12-7A91615B921B}"/>
              </a:ext>
            </a:extLst>
          </p:cNvPr>
          <p:cNvGraphicFramePr/>
          <p:nvPr>
            <p:extLst>
              <p:ext uri="{D42A27DB-BD31-4B8C-83A1-F6EECF244321}">
                <p14:modId xmlns:p14="http://schemas.microsoft.com/office/powerpoint/2010/main" val="151967018"/>
              </p:ext>
            </p:extLst>
          </p:nvPr>
        </p:nvGraphicFramePr>
        <p:xfrm>
          <a:off x="332139" y="892393"/>
          <a:ext cx="6618128" cy="5355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a:extLst>
              <a:ext uri="{FF2B5EF4-FFF2-40B4-BE49-F238E27FC236}">
                <a16:creationId xmlns:a16="http://schemas.microsoft.com/office/drawing/2014/main" id="{CC5719A1-C1C1-64EA-8FF1-A46A70A8B4AF}"/>
              </a:ext>
            </a:extLst>
          </p:cNvPr>
          <p:cNvPicPr>
            <a:picLocks noChangeAspect="1"/>
          </p:cNvPicPr>
          <p:nvPr/>
        </p:nvPicPr>
        <p:blipFill>
          <a:blip r:embed="rId12"/>
          <a:stretch>
            <a:fillRect/>
          </a:stretch>
        </p:blipFill>
        <p:spPr>
          <a:xfrm>
            <a:off x="9072484" y="1496332"/>
            <a:ext cx="3024091" cy="3767646"/>
          </a:xfrm>
          <a:prstGeom prst="rect">
            <a:avLst/>
          </a:prstGeom>
          <a:ln>
            <a:solidFill>
              <a:srgbClr val="4FAB2F"/>
            </a:solidFill>
          </a:ln>
        </p:spPr>
      </p:pic>
    </p:spTree>
    <p:extLst>
      <p:ext uri="{BB962C8B-B14F-4D97-AF65-F5344CB8AC3E}">
        <p14:creationId xmlns:p14="http://schemas.microsoft.com/office/powerpoint/2010/main" val="333497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ACA9F3-89DF-ACB9-85CB-67D7A782D9A0}"/>
              </a:ext>
            </a:extLst>
          </p:cNvPr>
          <p:cNvSpPr txBox="1"/>
          <p:nvPr/>
        </p:nvSpPr>
        <p:spPr>
          <a:xfrm>
            <a:off x="160424" y="6426856"/>
            <a:ext cx="12031576" cy="344069"/>
          </a:xfrm>
          <a:prstGeom prst="rect">
            <a:avLst/>
          </a:prstGeom>
          <a:noFill/>
        </p:spPr>
        <p:txBody>
          <a:bodyPr wrap="square">
            <a:spAutoFit/>
          </a:bodyPr>
          <a:lstStyle/>
          <a:p>
            <a:pPr algn="ctr" defTabSz="615154">
              <a:lnSpc>
                <a:spcPct val="107000"/>
              </a:lnSpc>
              <a:spcAft>
                <a:spcPts val="539"/>
              </a:spcAft>
              <a:tabLst>
                <a:tab pos="666418" algn="l"/>
              </a:tabLst>
            </a:pPr>
            <a:r>
              <a:rPr lang="en-GB" sz="1600" b="1" kern="100" dirty="0">
                <a:solidFill>
                  <a:srgbClr val="92D050"/>
                </a:solidFill>
                <a:ea typeface="+mn-ea"/>
                <a:cs typeface="Times New Roman" panose="02020603050405020304" pitchFamily="18" charset="0"/>
              </a:rPr>
              <a:t>RMA Careers vision – </a:t>
            </a:r>
            <a:r>
              <a:rPr lang="en-GB" sz="1600" i="1" kern="100" dirty="0">
                <a:solidFill>
                  <a:srgbClr val="92D050"/>
                </a:solidFill>
                <a:ea typeface="+mn-ea"/>
                <a:cs typeface="Times New Roman" panose="02020603050405020304" pitchFamily="18" charset="0"/>
              </a:rPr>
              <a:t>To r</a:t>
            </a:r>
            <a:r>
              <a:rPr lang="en-GB" sz="1600" i="1" kern="1200" dirty="0">
                <a:solidFill>
                  <a:srgbClr val="92D050"/>
                </a:solidFill>
                <a:ea typeface="+mn-ea"/>
                <a:cs typeface="Times New Roman" panose="02020603050405020304" pitchFamily="18" charset="0"/>
              </a:rPr>
              <a:t>aise the aspirations of all Rushey Mead Academy students to enable them to make a positive difference to our world,</a:t>
            </a:r>
            <a:endParaRPr lang="en-GB" sz="1600" i="1" kern="100" dirty="0">
              <a:effectLst/>
              <a:ea typeface="Aptos" panose="020B0004020202020204" pitchFamily="34" charset="0"/>
              <a:cs typeface="Times New Roman" panose="02020603050405020304" pitchFamily="18" charset="0"/>
            </a:endParaRPr>
          </a:p>
        </p:txBody>
      </p:sp>
      <p:pic>
        <p:nvPicPr>
          <p:cNvPr id="11" name="Picture 10" descr="A green and black text&#10;&#10;Description automatically generated">
            <a:extLst>
              <a:ext uri="{FF2B5EF4-FFF2-40B4-BE49-F238E27FC236}">
                <a16:creationId xmlns:a16="http://schemas.microsoft.com/office/drawing/2014/main" id="{182C3F60-717C-295B-210D-335C99651FD9}"/>
              </a:ext>
            </a:extLst>
          </p:cNvPr>
          <p:cNvPicPr>
            <a:picLocks noChangeAspect="1"/>
          </p:cNvPicPr>
          <p:nvPr/>
        </p:nvPicPr>
        <p:blipFill>
          <a:blip r:embed="rId3"/>
          <a:stretch>
            <a:fillRect/>
          </a:stretch>
        </p:blipFill>
        <p:spPr>
          <a:xfrm>
            <a:off x="9323142" y="103695"/>
            <a:ext cx="2570123" cy="1020383"/>
          </a:xfrm>
          <a:prstGeom prst="rect">
            <a:avLst/>
          </a:prstGeom>
        </p:spPr>
      </p:pic>
      <p:sp>
        <p:nvSpPr>
          <p:cNvPr id="13" name="Title 11">
            <a:extLst>
              <a:ext uri="{FF2B5EF4-FFF2-40B4-BE49-F238E27FC236}">
                <a16:creationId xmlns:a16="http://schemas.microsoft.com/office/drawing/2014/main" id="{C5BEE495-C97E-2704-63E7-A89641799ECE}"/>
              </a:ext>
            </a:extLst>
          </p:cNvPr>
          <p:cNvSpPr txBox="1">
            <a:spLocks/>
          </p:cNvSpPr>
          <p:nvPr/>
        </p:nvSpPr>
        <p:spPr>
          <a:xfrm>
            <a:off x="10555950" y="844720"/>
            <a:ext cx="1379940"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001CDF9-DAF8-DA2D-A6F5-6D5066C0458C}"/>
              </a:ext>
            </a:extLst>
          </p:cNvPr>
          <p:cNvSpPr txBox="1"/>
          <p:nvPr/>
        </p:nvSpPr>
        <p:spPr>
          <a:xfrm>
            <a:off x="405850" y="383055"/>
            <a:ext cx="8503371" cy="461665"/>
          </a:xfrm>
          <a:prstGeom prst="rect">
            <a:avLst/>
          </a:prstGeom>
          <a:noFill/>
          <a:ln>
            <a:solidFill>
              <a:srgbClr val="4FAB2F"/>
            </a:solidFill>
          </a:ln>
        </p:spPr>
        <p:txBody>
          <a:bodyPr wrap="square" rtlCol="0">
            <a:spAutoFit/>
          </a:bodyPr>
          <a:lstStyle/>
          <a:p>
            <a:r>
              <a:rPr lang="en-GB" sz="2400" b="1" dirty="0">
                <a:latin typeface="Calibri Light" panose="020F0302020204030204" pitchFamily="34" charset="0"/>
                <a:ea typeface="Calibri Light" panose="020F0302020204030204" pitchFamily="34" charset="0"/>
                <a:cs typeface="Calibri Light" panose="020F0302020204030204" pitchFamily="34" charset="0"/>
              </a:rPr>
              <a:t>What we cover in the tutor time careers lessons – Year 9 Aspire</a:t>
            </a:r>
          </a:p>
        </p:txBody>
      </p:sp>
      <p:graphicFrame>
        <p:nvGraphicFramePr>
          <p:cNvPr id="15" name="TextBox 3">
            <a:extLst>
              <a:ext uri="{FF2B5EF4-FFF2-40B4-BE49-F238E27FC236}">
                <a16:creationId xmlns:a16="http://schemas.microsoft.com/office/drawing/2014/main" id="{F8D9907A-8EC7-1895-8D99-BEF7A5B51A73}"/>
              </a:ext>
            </a:extLst>
          </p:cNvPr>
          <p:cNvGraphicFramePr/>
          <p:nvPr>
            <p:extLst>
              <p:ext uri="{D42A27DB-BD31-4B8C-83A1-F6EECF244321}">
                <p14:modId xmlns:p14="http://schemas.microsoft.com/office/powerpoint/2010/main" val="2156325355"/>
              </p:ext>
            </p:extLst>
          </p:nvPr>
        </p:nvGraphicFramePr>
        <p:xfrm>
          <a:off x="229616" y="1084394"/>
          <a:ext cx="7742570" cy="51398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1FE02402-927A-5D06-AE0A-9D3BE4673E54}"/>
              </a:ext>
            </a:extLst>
          </p:cNvPr>
          <p:cNvPicPr>
            <a:picLocks noChangeAspect="1"/>
          </p:cNvPicPr>
          <p:nvPr/>
        </p:nvPicPr>
        <p:blipFill>
          <a:blip r:embed="rId9"/>
          <a:stretch>
            <a:fillRect/>
          </a:stretch>
        </p:blipFill>
        <p:spPr>
          <a:xfrm>
            <a:off x="8204243" y="1373167"/>
            <a:ext cx="3758141" cy="5004590"/>
          </a:xfrm>
          <a:prstGeom prst="rect">
            <a:avLst/>
          </a:prstGeom>
          <a:ln>
            <a:solidFill>
              <a:srgbClr val="4FAB2F"/>
            </a:solidFill>
          </a:ln>
        </p:spPr>
      </p:pic>
    </p:spTree>
    <p:extLst>
      <p:ext uri="{BB962C8B-B14F-4D97-AF65-F5344CB8AC3E}">
        <p14:creationId xmlns:p14="http://schemas.microsoft.com/office/powerpoint/2010/main" val="133739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84FE8-C96E-7A8F-0036-EAB7A59C8CB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3709204-B92F-54E0-D621-10505DC00310}"/>
              </a:ext>
            </a:extLst>
          </p:cNvPr>
          <p:cNvSpPr txBox="1"/>
          <p:nvPr/>
        </p:nvSpPr>
        <p:spPr>
          <a:xfrm>
            <a:off x="160424" y="6247705"/>
            <a:ext cx="12031576" cy="610295"/>
          </a:xfrm>
          <a:prstGeom prst="rect">
            <a:avLst/>
          </a:prstGeom>
          <a:noFill/>
        </p:spPr>
        <p:txBody>
          <a:bodyPr wrap="square">
            <a:spAutoFit/>
          </a:bodyPr>
          <a:lstStyle/>
          <a:p>
            <a:pPr algn="ctr" defTabSz="615154">
              <a:lnSpc>
                <a:spcPct val="107000"/>
              </a:lnSpc>
              <a:spcAft>
                <a:spcPts val="539"/>
              </a:spcAft>
              <a:tabLst>
                <a:tab pos="666418" algn="l"/>
              </a:tabLst>
            </a:pPr>
            <a:r>
              <a:rPr lang="en-GB" sz="1600" b="1" kern="100" dirty="0">
                <a:solidFill>
                  <a:srgbClr val="92D050"/>
                </a:solidFill>
                <a:ea typeface="+mn-ea"/>
                <a:cs typeface="Times New Roman" panose="02020603050405020304" pitchFamily="18" charset="0"/>
              </a:rPr>
              <a:t>RMA Careers vision – </a:t>
            </a:r>
            <a:r>
              <a:rPr lang="en-GB" sz="1600" i="1" kern="100" dirty="0">
                <a:solidFill>
                  <a:srgbClr val="92D050"/>
                </a:solidFill>
                <a:ea typeface="+mn-ea"/>
                <a:cs typeface="Times New Roman" panose="02020603050405020304" pitchFamily="18" charset="0"/>
              </a:rPr>
              <a:t>To r</a:t>
            </a:r>
            <a:r>
              <a:rPr lang="en-GB" sz="1600" i="1" kern="1200" dirty="0">
                <a:solidFill>
                  <a:srgbClr val="92D050"/>
                </a:solidFill>
                <a:ea typeface="+mn-ea"/>
                <a:cs typeface="Times New Roman" panose="02020603050405020304" pitchFamily="18" charset="0"/>
              </a:rPr>
              <a:t>aise the aspirations of all Rushey Mead Academy students to enable them to make a positive difference to our world.</a:t>
            </a:r>
            <a:endParaRPr lang="en-GB" sz="1600" i="1" kern="100" dirty="0">
              <a:effectLst/>
              <a:ea typeface="Aptos" panose="020B0004020202020204" pitchFamily="34" charset="0"/>
              <a:cs typeface="Times New Roman" panose="02020603050405020304" pitchFamily="18" charset="0"/>
            </a:endParaRPr>
          </a:p>
        </p:txBody>
      </p:sp>
      <p:pic>
        <p:nvPicPr>
          <p:cNvPr id="11" name="Picture 10" descr="A green and black text&#10;&#10;Description automatically generated">
            <a:extLst>
              <a:ext uri="{FF2B5EF4-FFF2-40B4-BE49-F238E27FC236}">
                <a16:creationId xmlns:a16="http://schemas.microsoft.com/office/drawing/2014/main" id="{107B9A6C-178F-4C5A-6895-6BEB7E5DCB1D}"/>
              </a:ext>
            </a:extLst>
          </p:cNvPr>
          <p:cNvPicPr>
            <a:picLocks noChangeAspect="1"/>
          </p:cNvPicPr>
          <p:nvPr/>
        </p:nvPicPr>
        <p:blipFill>
          <a:blip r:embed="rId3"/>
          <a:stretch>
            <a:fillRect/>
          </a:stretch>
        </p:blipFill>
        <p:spPr>
          <a:xfrm>
            <a:off x="9350964" y="48679"/>
            <a:ext cx="2570123" cy="1020383"/>
          </a:xfrm>
          <a:prstGeom prst="rect">
            <a:avLst/>
          </a:prstGeom>
        </p:spPr>
      </p:pic>
      <p:sp>
        <p:nvSpPr>
          <p:cNvPr id="13" name="Title 11">
            <a:extLst>
              <a:ext uri="{FF2B5EF4-FFF2-40B4-BE49-F238E27FC236}">
                <a16:creationId xmlns:a16="http://schemas.microsoft.com/office/drawing/2014/main" id="{353B02E4-81DB-32C0-D6B8-C7E8DADEECFC}"/>
              </a:ext>
            </a:extLst>
          </p:cNvPr>
          <p:cNvSpPr txBox="1">
            <a:spLocks/>
          </p:cNvSpPr>
          <p:nvPr/>
        </p:nvSpPr>
        <p:spPr>
          <a:xfrm>
            <a:off x="10541147" y="762169"/>
            <a:ext cx="1379940"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F8C353F-6213-340B-76B5-E8A0086681C4}"/>
              </a:ext>
            </a:extLst>
          </p:cNvPr>
          <p:cNvSpPr txBox="1"/>
          <p:nvPr/>
        </p:nvSpPr>
        <p:spPr>
          <a:xfrm>
            <a:off x="328866" y="300504"/>
            <a:ext cx="8015034" cy="461665"/>
          </a:xfrm>
          <a:prstGeom prst="rect">
            <a:avLst/>
          </a:prstGeom>
          <a:noFill/>
          <a:ln>
            <a:solidFill>
              <a:srgbClr val="4FAB2F"/>
            </a:solidFill>
          </a:ln>
        </p:spPr>
        <p:txBody>
          <a:bodyPr wrap="square" rtlCol="0">
            <a:spAutoFit/>
          </a:bodyPr>
          <a:lstStyle/>
          <a:p>
            <a:r>
              <a:rPr lang="en-GB" sz="2400" b="1" dirty="0">
                <a:latin typeface="Calibri Light" panose="020F0302020204030204" pitchFamily="34" charset="0"/>
                <a:ea typeface="Calibri Light" panose="020F0302020204030204" pitchFamily="34" charset="0"/>
                <a:cs typeface="Calibri Light" panose="020F0302020204030204" pitchFamily="34" charset="0"/>
              </a:rPr>
              <a:t>Advice for deciding which options to choose in Year 9</a:t>
            </a:r>
          </a:p>
        </p:txBody>
      </p:sp>
      <p:graphicFrame>
        <p:nvGraphicFramePr>
          <p:cNvPr id="15" name="TextBox 7">
            <a:extLst>
              <a:ext uri="{FF2B5EF4-FFF2-40B4-BE49-F238E27FC236}">
                <a16:creationId xmlns:a16="http://schemas.microsoft.com/office/drawing/2014/main" id="{5934DFB1-8D89-37C9-0D9C-E93E646AF293}"/>
              </a:ext>
            </a:extLst>
          </p:cNvPr>
          <p:cNvGraphicFramePr/>
          <p:nvPr>
            <p:extLst>
              <p:ext uri="{D42A27DB-BD31-4B8C-83A1-F6EECF244321}">
                <p14:modId xmlns:p14="http://schemas.microsoft.com/office/powerpoint/2010/main" val="3200472021"/>
              </p:ext>
            </p:extLst>
          </p:nvPr>
        </p:nvGraphicFramePr>
        <p:xfrm>
          <a:off x="160423" y="901246"/>
          <a:ext cx="6586365" cy="5324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Hands holding a tablet with arrows pointing at it&#10;&#10;AI-generated content may be incorrect.">
            <a:extLst>
              <a:ext uri="{FF2B5EF4-FFF2-40B4-BE49-F238E27FC236}">
                <a16:creationId xmlns:a16="http://schemas.microsoft.com/office/drawing/2014/main" id="{A5EC6634-6A28-901F-0570-40C43C708E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9247" y="1655805"/>
            <a:ext cx="4703434" cy="3546389"/>
          </a:xfrm>
          <a:prstGeom prst="rect">
            <a:avLst/>
          </a:prstGeom>
          <a:ln>
            <a:solidFill>
              <a:srgbClr val="4FAB2F"/>
            </a:solidFill>
          </a:ln>
        </p:spPr>
      </p:pic>
      <p:sp>
        <p:nvSpPr>
          <p:cNvPr id="5" name="TextBox 4">
            <a:extLst>
              <a:ext uri="{FF2B5EF4-FFF2-40B4-BE49-F238E27FC236}">
                <a16:creationId xmlns:a16="http://schemas.microsoft.com/office/drawing/2014/main" id="{8FC52B70-2925-B38A-A83F-960218BD0F3F}"/>
              </a:ext>
            </a:extLst>
          </p:cNvPr>
          <p:cNvSpPr txBox="1"/>
          <p:nvPr/>
        </p:nvSpPr>
        <p:spPr>
          <a:xfrm>
            <a:off x="9350964" y="5220990"/>
            <a:ext cx="2730843" cy="307777"/>
          </a:xfrm>
          <a:prstGeom prst="rect">
            <a:avLst/>
          </a:prstGeom>
          <a:noFill/>
        </p:spPr>
        <p:txBody>
          <a:bodyPr wrap="square" rtlCol="0">
            <a:spAutoFit/>
          </a:bodyPr>
          <a:lstStyle/>
          <a:p>
            <a:r>
              <a:rPr lang="en-GB" sz="1400" i="1" dirty="0"/>
              <a:t>Image by rawpixel.com on </a:t>
            </a:r>
            <a:r>
              <a:rPr lang="en-GB" sz="1400" i="1" dirty="0" err="1"/>
              <a:t>Freepik</a:t>
            </a:r>
            <a:endParaRPr lang="en-GB" sz="1400" i="1" dirty="0"/>
          </a:p>
        </p:txBody>
      </p:sp>
    </p:spTree>
    <p:extLst>
      <p:ext uri="{BB962C8B-B14F-4D97-AF65-F5344CB8AC3E}">
        <p14:creationId xmlns:p14="http://schemas.microsoft.com/office/powerpoint/2010/main" val="75592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33F86-6751-7832-4F61-C8A8C9B66433}"/>
            </a:ext>
          </a:extLst>
        </p:cNvPr>
        <p:cNvGrpSpPr/>
        <p:nvPr/>
      </p:nvGrpSpPr>
      <p:grpSpPr>
        <a:xfrm>
          <a:off x="0" y="0"/>
          <a:ext cx="0" cy="0"/>
          <a:chOff x="0" y="0"/>
          <a:chExt cx="0" cy="0"/>
        </a:xfrm>
      </p:grpSpPr>
      <p:pic>
        <p:nvPicPr>
          <p:cNvPr id="11" name="Picture 10" descr="A green and black text&#10;&#10;Description automatically generated">
            <a:extLst>
              <a:ext uri="{FF2B5EF4-FFF2-40B4-BE49-F238E27FC236}">
                <a16:creationId xmlns:a16="http://schemas.microsoft.com/office/drawing/2014/main" id="{5E84BC3F-03DE-20F1-3186-D5F62F0D6CFA}"/>
              </a:ext>
            </a:extLst>
          </p:cNvPr>
          <p:cNvPicPr>
            <a:picLocks noChangeAspect="1"/>
          </p:cNvPicPr>
          <p:nvPr/>
        </p:nvPicPr>
        <p:blipFill>
          <a:blip r:embed="rId3"/>
          <a:stretch>
            <a:fillRect/>
          </a:stretch>
        </p:blipFill>
        <p:spPr>
          <a:xfrm>
            <a:off x="9323142" y="103695"/>
            <a:ext cx="2570123" cy="1020383"/>
          </a:xfrm>
          <a:prstGeom prst="rect">
            <a:avLst/>
          </a:prstGeom>
        </p:spPr>
      </p:pic>
      <p:sp>
        <p:nvSpPr>
          <p:cNvPr id="13" name="Title 11">
            <a:extLst>
              <a:ext uri="{FF2B5EF4-FFF2-40B4-BE49-F238E27FC236}">
                <a16:creationId xmlns:a16="http://schemas.microsoft.com/office/drawing/2014/main" id="{77220E68-B338-2078-54C9-C4D508B9B927}"/>
              </a:ext>
            </a:extLst>
          </p:cNvPr>
          <p:cNvSpPr txBox="1">
            <a:spLocks/>
          </p:cNvSpPr>
          <p:nvPr/>
        </p:nvSpPr>
        <p:spPr>
          <a:xfrm>
            <a:off x="10555950" y="844720"/>
            <a:ext cx="1379940"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4FEF9F1-B760-1351-6524-F4CC73CF036B}"/>
              </a:ext>
            </a:extLst>
          </p:cNvPr>
          <p:cNvSpPr txBox="1"/>
          <p:nvPr/>
        </p:nvSpPr>
        <p:spPr>
          <a:xfrm>
            <a:off x="298735" y="397400"/>
            <a:ext cx="6875362" cy="461665"/>
          </a:xfrm>
          <a:prstGeom prst="rect">
            <a:avLst/>
          </a:prstGeom>
          <a:noFill/>
          <a:ln>
            <a:solidFill>
              <a:srgbClr val="4FAB2F"/>
            </a:solidFill>
          </a:ln>
        </p:spPr>
        <p:txBody>
          <a:bodyPr wrap="square" rtlCol="0">
            <a:spAutoFit/>
          </a:bodyPr>
          <a:lstStyle/>
          <a:p>
            <a:r>
              <a:rPr lang="en-GB" sz="2400" b="1" dirty="0">
                <a:latin typeface="Calibri Light" panose="020F0302020204030204" pitchFamily="34" charset="0"/>
                <a:ea typeface="Calibri Light" panose="020F0302020204030204" pitchFamily="34" charset="0"/>
                <a:cs typeface="Calibri Light" panose="020F0302020204030204" pitchFamily="34" charset="0"/>
              </a:rPr>
              <a:t>Advantages of studying History and/or Geography</a:t>
            </a:r>
          </a:p>
        </p:txBody>
      </p:sp>
      <p:graphicFrame>
        <p:nvGraphicFramePr>
          <p:cNvPr id="15" name="TextBox 3">
            <a:extLst>
              <a:ext uri="{FF2B5EF4-FFF2-40B4-BE49-F238E27FC236}">
                <a16:creationId xmlns:a16="http://schemas.microsoft.com/office/drawing/2014/main" id="{A04480B5-BD6C-BFFD-B2B0-5C026D1A9E3B}"/>
              </a:ext>
            </a:extLst>
          </p:cNvPr>
          <p:cNvGraphicFramePr/>
          <p:nvPr>
            <p:extLst>
              <p:ext uri="{D42A27DB-BD31-4B8C-83A1-F6EECF244321}">
                <p14:modId xmlns:p14="http://schemas.microsoft.com/office/powerpoint/2010/main" val="1168212527"/>
              </p:ext>
            </p:extLst>
          </p:nvPr>
        </p:nvGraphicFramePr>
        <p:xfrm>
          <a:off x="218446" y="949125"/>
          <a:ext cx="7096754" cy="5298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32F628EA-9F7F-85D3-2A24-F78172B2456D}"/>
              </a:ext>
            </a:extLst>
          </p:cNvPr>
          <p:cNvSpPr txBox="1"/>
          <p:nvPr/>
        </p:nvSpPr>
        <p:spPr>
          <a:xfrm>
            <a:off x="160424" y="6247705"/>
            <a:ext cx="12031576" cy="610295"/>
          </a:xfrm>
          <a:prstGeom prst="rect">
            <a:avLst/>
          </a:prstGeom>
          <a:noFill/>
        </p:spPr>
        <p:txBody>
          <a:bodyPr wrap="square">
            <a:spAutoFit/>
          </a:bodyPr>
          <a:lstStyle/>
          <a:p>
            <a:pPr algn="ctr" defTabSz="615154">
              <a:lnSpc>
                <a:spcPct val="107000"/>
              </a:lnSpc>
              <a:spcAft>
                <a:spcPts val="539"/>
              </a:spcAft>
              <a:tabLst>
                <a:tab pos="666418" algn="l"/>
              </a:tabLst>
            </a:pPr>
            <a:r>
              <a:rPr lang="en-GB" sz="1600" b="1" kern="100" dirty="0">
                <a:solidFill>
                  <a:srgbClr val="92D050"/>
                </a:solidFill>
                <a:ea typeface="+mn-ea"/>
                <a:cs typeface="Times New Roman" panose="02020603050405020304" pitchFamily="18" charset="0"/>
              </a:rPr>
              <a:t>RMA Careers vision – </a:t>
            </a:r>
            <a:r>
              <a:rPr lang="en-GB" sz="1600" i="1" kern="100" dirty="0">
                <a:solidFill>
                  <a:srgbClr val="92D050"/>
                </a:solidFill>
                <a:ea typeface="+mn-ea"/>
                <a:cs typeface="Times New Roman" panose="02020603050405020304" pitchFamily="18" charset="0"/>
              </a:rPr>
              <a:t>To r</a:t>
            </a:r>
            <a:r>
              <a:rPr lang="en-GB" sz="1600" i="1" kern="1200" dirty="0">
                <a:solidFill>
                  <a:srgbClr val="92D050"/>
                </a:solidFill>
                <a:ea typeface="+mn-ea"/>
                <a:cs typeface="Times New Roman" panose="02020603050405020304" pitchFamily="18" charset="0"/>
              </a:rPr>
              <a:t>aise the aspirations of all Rushey Mead Academy students to enable them to make a positive difference to our world.</a:t>
            </a:r>
            <a:endParaRPr lang="en-GB" sz="1600" i="1" kern="100" dirty="0">
              <a:effectLst/>
              <a:ea typeface="Aptos" panose="020B0004020202020204" pitchFamily="34" charset="0"/>
              <a:cs typeface="Times New Roman" panose="02020603050405020304" pitchFamily="18" charset="0"/>
            </a:endParaRPr>
          </a:p>
        </p:txBody>
      </p:sp>
      <p:pic>
        <p:nvPicPr>
          <p:cNvPr id="4" name="Picture 3" descr="Hands holding a tablet with arrows pointing at it&#10;&#10;AI-generated content may be incorrect.">
            <a:extLst>
              <a:ext uri="{FF2B5EF4-FFF2-40B4-BE49-F238E27FC236}">
                <a16:creationId xmlns:a16="http://schemas.microsoft.com/office/drawing/2014/main" id="{80291DA2-688B-6D0D-1A0E-82B09F6495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47265" y="1793447"/>
            <a:ext cx="4130266" cy="3114220"/>
          </a:xfrm>
          <a:prstGeom prst="rect">
            <a:avLst/>
          </a:prstGeom>
          <a:ln>
            <a:solidFill>
              <a:srgbClr val="4FAB2F"/>
            </a:solidFill>
          </a:ln>
        </p:spPr>
      </p:pic>
      <p:sp>
        <p:nvSpPr>
          <p:cNvPr id="6" name="TextBox 5">
            <a:extLst>
              <a:ext uri="{FF2B5EF4-FFF2-40B4-BE49-F238E27FC236}">
                <a16:creationId xmlns:a16="http://schemas.microsoft.com/office/drawing/2014/main" id="{7EF55F84-9232-E8E4-BB26-4B8C693D360A}"/>
              </a:ext>
            </a:extLst>
          </p:cNvPr>
          <p:cNvSpPr txBox="1"/>
          <p:nvPr/>
        </p:nvSpPr>
        <p:spPr>
          <a:xfrm>
            <a:off x="8988067" y="4907667"/>
            <a:ext cx="2730843" cy="307777"/>
          </a:xfrm>
          <a:prstGeom prst="rect">
            <a:avLst/>
          </a:prstGeom>
          <a:noFill/>
        </p:spPr>
        <p:txBody>
          <a:bodyPr wrap="square" rtlCol="0">
            <a:spAutoFit/>
          </a:bodyPr>
          <a:lstStyle/>
          <a:p>
            <a:r>
              <a:rPr lang="en-GB" sz="1400" i="1" dirty="0"/>
              <a:t>Image by rawpixel.com on </a:t>
            </a:r>
            <a:r>
              <a:rPr lang="en-GB" sz="1400" i="1" dirty="0" err="1"/>
              <a:t>Freepik</a:t>
            </a:r>
            <a:endParaRPr lang="en-GB" sz="1400" i="1" dirty="0"/>
          </a:p>
        </p:txBody>
      </p:sp>
    </p:spTree>
    <p:extLst>
      <p:ext uri="{BB962C8B-B14F-4D97-AF65-F5344CB8AC3E}">
        <p14:creationId xmlns:p14="http://schemas.microsoft.com/office/powerpoint/2010/main" val="1062780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34477-3C47-24B6-ACD8-A68DC8193B6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A5B8133-FA3A-B9DB-6FB6-63E9CD86B21E}"/>
              </a:ext>
            </a:extLst>
          </p:cNvPr>
          <p:cNvSpPr txBox="1"/>
          <p:nvPr/>
        </p:nvSpPr>
        <p:spPr>
          <a:xfrm>
            <a:off x="160424" y="6247705"/>
            <a:ext cx="12031576" cy="610295"/>
          </a:xfrm>
          <a:prstGeom prst="rect">
            <a:avLst/>
          </a:prstGeom>
          <a:noFill/>
        </p:spPr>
        <p:txBody>
          <a:bodyPr wrap="square">
            <a:spAutoFit/>
          </a:bodyPr>
          <a:lstStyle/>
          <a:p>
            <a:pPr algn="ctr" defTabSz="615154">
              <a:lnSpc>
                <a:spcPct val="107000"/>
              </a:lnSpc>
              <a:spcAft>
                <a:spcPts val="539"/>
              </a:spcAft>
              <a:tabLst>
                <a:tab pos="666418" algn="l"/>
              </a:tabLst>
            </a:pPr>
            <a:r>
              <a:rPr lang="en-GB" sz="1600" b="1" kern="100" dirty="0">
                <a:solidFill>
                  <a:srgbClr val="92D050"/>
                </a:solidFill>
                <a:ea typeface="+mn-ea"/>
                <a:cs typeface="Times New Roman" panose="02020603050405020304" pitchFamily="18" charset="0"/>
              </a:rPr>
              <a:t>RMA Careers vision – </a:t>
            </a:r>
            <a:r>
              <a:rPr lang="en-GB" sz="1600" i="1" kern="100" dirty="0">
                <a:solidFill>
                  <a:srgbClr val="92D050"/>
                </a:solidFill>
                <a:ea typeface="+mn-ea"/>
                <a:cs typeface="Times New Roman" panose="02020603050405020304" pitchFamily="18" charset="0"/>
              </a:rPr>
              <a:t>To r</a:t>
            </a:r>
            <a:r>
              <a:rPr lang="en-GB" sz="1600" i="1" kern="1200" dirty="0">
                <a:solidFill>
                  <a:srgbClr val="92D050"/>
                </a:solidFill>
                <a:ea typeface="+mn-ea"/>
                <a:cs typeface="Times New Roman" panose="02020603050405020304" pitchFamily="18" charset="0"/>
              </a:rPr>
              <a:t>aise the aspirations of all Rushey Mead Academy students to enable them to make a positive difference to our world.</a:t>
            </a:r>
            <a:endParaRPr lang="en-GB" sz="1600" i="1" kern="100" dirty="0">
              <a:effectLst/>
              <a:ea typeface="Aptos" panose="020B0004020202020204" pitchFamily="34" charset="0"/>
              <a:cs typeface="Times New Roman" panose="02020603050405020304" pitchFamily="18" charset="0"/>
            </a:endParaRPr>
          </a:p>
        </p:txBody>
      </p:sp>
      <p:pic>
        <p:nvPicPr>
          <p:cNvPr id="11" name="Picture 10" descr="A green and black text&#10;&#10;Description automatically generated">
            <a:extLst>
              <a:ext uri="{FF2B5EF4-FFF2-40B4-BE49-F238E27FC236}">
                <a16:creationId xmlns:a16="http://schemas.microsoft.com/office/drawing/2014/main" id="{E579E3A1-6167-8191-6BB8-EF08093673A4}"/>
              </a:ext>
            </a:extLst>
          </p:cNvPr>
          <p:cNvPicPr>
            <a:picLocks noChangeAspect="1"/>
          </p:cNvPicPr>
          <p:nvPr/>
        </p:nvPicPr>
        <p:blipFill>
          <a:blip r:embed="rId3"/>
          <a:stretch>
            <a:fillRect/>
          </a:stretch>
        </p:blipFill>
        <p:spPr>
          <a:xfrm>
            <a:off x="9350964" y="48679"/>
            <a:ext cx="2570123" cy="1020383"/>
          </a:xfrm>
          <a:prstGeom prst="rect">
            <a:avLst/>
          </a:prstGeom>
        </p:spPr>
      </p:pic>
      <p:sp>
        <p:nvSpPr>
          <p:cNvPr id="13" name="Title 11">
            <a:extLst>
              <a:ext uri="{FF2B5EF4-FFF2-40B4-BE49-F238E27FC236}">
                <a16:creationId xmlns:a16="http://schemas.microsoft.com/office/drawing/2014/main" id="{BB750137-CEB7-F098-1377-F74CC458C947}"/>
              </a:ext>
            </a:extLst>
          </p:cNvPr>
          <p:cNvSpPr txBox="1">
            <a:spLocks/>
          </p:cNvSpPr>
          <p:nvPr/>
        </p:nvSpPr>
        <p:spPr>
          <a:xfrm>
            <a:off x="10541147" y="762169"/>
            <a:ext cx="1379940"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5B28E38-8A7F-03E5-B184-B0A00F9DDBF6}"/>
              </a:ext>
            </a:extLst>
          </p:cNvPr>
          <p:cNvSpPr txBox="1"/>
          <p:nvPr/>
        </p:nvSpPr>
        <p:spPr>
          <a:xfrm>
            <a:off x="328866" y="300504"/>
            <a:ext cx="8015034" cy="461665"/>
          </a:xfrm>
          <a:prstGeom prst="rect">
            <a:avLst/>
          </a:prstGeom>
          <a:noFill/>
          <a:ln>
            <a:solidFill>
              <a:srgbClr val="4FAB2F"/>
            </a:solidFill>
          </a:ln>
        </p:spPr>
        <p:txBody>
          <a:bodyPr wrap="square" rtlCol="0">
            <a:spAutoFit/>
          </a:bodyPr>
          <a:lstStyle/>
          <a:p>
            <a:r>
              <a:rPr lang="en-GB" sz="2400" b="1" dirty="0">
                <a:latin typeface="Calibri Light" panose="020F0302020204030204" pitchFamily="34" charset="0"/>
                <a:ea typeface="Calibri Light" panose="020F0302020204030204" pitchFamily="34" charset="0"/>
                <a:cs typeface="Calibri Light" panose="020F0302020204030204" pitchFamily="34" charset="0"/>
              </a:rPr>
              <a:t>Encouraging good habits now </a:t>
            </a:r>
          </a:p>
        </p:txBody>
      </p:sp>
      <p:graphicFrame>
        <p:nvGraphicFramePr>
          <p:cNvPr id="15" name="TextBox 7">
            <a:extLst>
              <a:ext uri="{FF2B5EF4-FFF2-40B4-BE49-F238E27FC236}">
                <a16:creationId xmlns:a16="http://schemas.microsoft.com/office/drawing/2014/main" id="{44AE1C23-9900-4322-764F-A80DD8806C7F}"/>
              </a:ext>
            </a:extLst>
          </p:cNvPr>
          <p:cNvGraphicFramePr/>
          <p:nvPr>
            <p:extLst>
              <p:ext uri="{D42A27DB-BD31-4B8C-83A1-F6EECF244321}">
                <p14:modId xmlns:p14="http://schemas.microsoft.com/office/powerpoint/2010/main" val="2669666904"/>
              </p:ext>
            </p:extLst>
          </p:nvPr>
        </p:nvGraphicFramePr>
        <p:xfrm>
          <a:off x="160424" y="901246"/>
          <a:ext cx="6278477" cy="5324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yellow clock and books on a table&#10;&#10;AI-generated content may be incorrect.">
            <a:extLst>
              <a:ext uri="{FF2B5EF4-FFF2-40B4-BE49-F238E27FC236}">
                <a16:creationId xmlns:a16="http://schemas.microsoft.com/office/drawing/2014/main" id="{6F70539D-2C4B-9679-F5FA-7F2A442D03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7748" y="1426401"/>
            <a:ext cx="5513828" cy="3677724"/>
          </a:xfrm>
          <a:prstGeom prst="rect">
            <a:avLst/>
          </a:prstGeom>
        </p:spPr>
      </p:pic>
      <p:sp>
        <p:nvSpPr>
          <p:cNvPr id="5" name="TextBox 4">
            <a:extLst>
              <a:ext uri="{FF2B5EF4-FFF2-40B4-BE49-F238E27FC236}">
                <a16:creationId xmlns:a16="http://schemas.microsoft.com/office/drawing/2014/main" id="{6F4BEC27-4BE5-0F1B-96E1-7A6DDC7E0FDA}"/>
              </a:ext>
            </a:extLst>
          </p:cNvPr>
          <p:cNvSpPr txBox="1"/>
          <p:nvPr/>
        </p:nvSpPr>
        <p:spPr>
          <a:xfrm>
            <a:off x="10497401" y="5126049"/>
            <a:ext cx="1423686" cy="307777"/>
          </a:xfrm>
          <a:prstGeom prst="rect">
            <a:avLst/>
          </a:prstGeom>
          <a:noFill/>
        </p:spPr>
        <p:txBody>
          <a:bodyPr wrap="square" rtlCol="0">
            <a:spAutoFit/>
          </a:bodyPr>
          <a:lstStyle/>
          <a:p>
            <a:r>
              <a:rPr lang="en-GB" sz="1400" i="1" dirty="0"/>
              <a:t>Image by </a:t>
            </a:r>
            <a:r>
              <a:rPr lang="en-GB" sz="1400" i="1" dirty="0" err="1"/>
              <a:t>freepik</a:t>
            </a:r>
            <a:endParaRPr lang="en-GB" sz="1400" i="1" dirty="0"/>
          </a:p>
        </p:txBody>
      </p:sp>
    </p:spTree>
    <p:extLst>
      <p:ext uri="{BB962C8B-B14F-4D97-AF65-F5344CB8AC3E}">
        <p14:creationId xmlns:p14="http://schemas.microsoft.com/office/powerpoint/2010/main" val="212012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2FAC-964A-F170-C56C-FD36D45AA66D}"/>
              </a:ext>
            </a:extLst>
          </p:cNvPr>
          <p:cNvSpPr>
            <a:spLocks noGrp="1"/>
          </p:cNvSpPr>
          <p:nvPr>
            <p:ph type="ctrTitle"/>
          </p:nvPr>
        </p:nvSpPr>
        <p:spPr>
          <a:xfrm>
            <a:off x="4989709" y="1625732"/>
            <a:ext cx="6607793" cy="1972638"/>
          </a:xfrm>
        </p:spPr>
        <p:txBody>
          <a:bodyPr>
            <a:normAutofit fontScale="90000"/>
          </a:bodyPr>
          <a:lstStyle/>
          <a:p>
            <a:r>
              <a:rPr lang="en-GB" b="1" dirty="0">
                <a:latin typeface="Segoe UI" panose="020B0502040204020203" pitchFamily="34" charset="0"/>
                <a:cs typeface="Segoe UI" panose="020B0502040204020203" pitchFamily="34" charset="0"/>
              </a:rPr>
              <a:t>Labour Market Information and Pathways</a:t>
            </a:r>
          </a:p>
        </p:txBody>
      </p:sp>
      <p:sp>
        <p:nvSpPr>
          <p:cNvPr id="3" name="Subtitle 2">
            <a:extLst>
              <a:ext uri="{FF2B5EF4-FFF2-40B4-BE49-F238E27FC236}">
                <a16:creationId xmlns:a16="http://schemas.microsoft.com/office/drawing/2014/main" id="{8AA8FFE9-FF65-611A-8EE0-4E53B8FE7489}"/>
              </a:ext>
            </a:extLst>
          </p:cNvPr>
          <p:cNvSpPr>
            <a:spLocks noGrp="1"/>
          </p:cNvSpPr>
          <p:nvPr>
            <p:ph type="subTitle" idx="1"/>
          </p:nvPr>
        </p:nvSpPr>
        <p:spPr>
          <a:xfrm>
            <a:off x="6096000" y="3598370"/>
            <a:ext cx="5323524" cy="1304817"/>
          </a:xfrm>
        </p:spPr>
        <p:txBody>
          <a:bodyPr>
            <a:normAutofit/>
          </a:bodyPr>
          <a:lstStyle/>
          <a:p>
            <a:r>
              <a:rPr lang="en-GB" dirty="0">
                <a:latin typeface="Segoe UI" panose="020B0502040204020203" pitchFamily="34" charset="0"/>
                <a:cs typeface="Segoe UI" panose="020B0502040204020203" pitchFamily="34" charset="0"/>
              </a:rPr>
              <a:t>Leicester and Leicestershire</a:t>
            </a:r>
          </a:p>
        </p:txBody>
      </p:sp>
      <p:grpSp>
        <p:nvGrpSpPr>
          <p:cNvPr id="4" name="Group 3">
            <a:extLst>
              <a:ext uri="{FF2B5EF4-FFF2-40B4-BE49-F238E27FC236}">
                <a16:creationId xmlns:a16="http://schemas.microsoft.com/office/drawing/2014/main" id="{8FA399EB-246D-2560-DF4E-51DDC833E4BF}"/>
              </a:ext>
            </a:extLst>
          </p:cNvPr>
          <p:cNvGrpSpPr/>
          <p:nvPr/>
        </p:nvGrpSpPr>
        <p:grpSpPr>
          <a:xfrm>
            <a:off x="0" y="5525961"/>
            <a:ext cx="12192000" cy="1554496"/>
            <a:chOff x="0" y="5525961"/>
            <a:chExt cx="12192000" cy="1554496"/>
          </a:xfrm>
        </p:grpSpPr>
        <p:sp>
          <p:nvSpPr>
            <p:cNvPr id="5" name="Rectangle 4">
              <a:extLst>
                <a:ext uri="{FF2B5EF4-FFF2-40B4-BE49-F238E27FC236}">
                  <a16:creationId xmlns:a16="http://schemas.microsoft.com/office/drawing/2014/main" id="{2F50BEE0-8FE4-F59A-16C0-565BA7318E43}"/>
                </a:ext>
              </a:extLst>
            </p:cNvPr>
            <p:cNvSpPr/>
            <p:nvPr/>
          </p:nvSpPr>
          <p:spPr>
            <a:xfrm>
              <a:off x="0" y="5675811"/>
              <a:ext cx="12192000" cy="1182189"/>
            </a:xfrm>
            <a:prstGeom prst="rect">
              <a:avLst/>
            </a:prstGeom>
            <a:solidFill>
              <a:srgbClr val="005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6" name="Picture 5">
              <a:extLst>
                <a:ext uri="{FF2B5EF4-FFF2-40B4-BE49-F238E27FC236}">
                  <a16:creationId xmlns:a16="http://schemas.microsoft.com/office/drawing/2014/main" id="{C3F1E8BA-F328-1798-80E4-8A7DF76E983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78535" y="5926322"/>
              <a:ext cx="2007505" cy="740989"/>
            </a:xfrm>
            <a:prstGeom prst="rect">
              <a:avLst/>
            </a:prstGeom>
          </p:spPr>
        </p:pic>
        <p:pic>
          <p:nvPicPr>
            <p:cNvPr id="7" name="Picture 6">
              <a:extLst>
                <a:ext uri="{FF2B5EF4-FFF2-40B4-BE49-F238E27FC236}">
                  <a16:creationId xmlns:a16="http://schemas.microsoft.com/office/drawing/2014/main" id="{072F0E08-BB16-0705-1096-CD96E405443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159894" y="5806356"/>
              <a:ext cx="2178735" cy="813820"/>
            </a:xfrm>
            <a:prstGeom prst="rect">
              <a:avLst/>
            </a:prstGeom>
          </p:spPr>
        </p:pic>
        <p:pic>
          <p:nvPicPr>
            <p:cNvPr id="8" name="Picture 7">
              <a:extLst>
                <a:ext uri="{FF2B5EF4-FFF2-40B4-BE49-F238E27FC236}">
                  <a16:creationId xmlns:a16="http://schemas.microsoft.com/office/drawing/2014/main" id="{4CF7F0BC-7264-C54B-48A3-CFAB22D9C0A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928822" y="5525961"/>
              <a:ext cx="3436431" cy="1554496"/>
            </a:xfrm>
            <a:prstGeom prst="rect">
              <a:avLst/>
            </a:prstGeom>
          </p:spPr>
        </p:pic>
        <p:pic>
          <p:nvPicPr>
            <p:cNvPr id="9" name="Picture 8">
              <a:extLst>
                <a:ext uri="{FF2B5EF4-FFF2-40B4-BE49-F238E27FC236}">
                  <a16:creationId xmlns:a16="http://schemas.microsoft.com/office/drawing/2014/main" id="{90D6BEE4-2A39-39E1-C797-691085978E4C}"/>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815119" y="5850561"/>
              <a:ext cx="1501738" cy="739136"/>
            </a:xfrm>
            <a:prstGeom prst="rect">
              <a:avLst/>
            </a:prstGeom>
          </p:spPr>
        </p:pic>
      </p:grpSp>
      <p:pic>
        <p:nvPicPr>
          <p:cNvPr id="12" name="Picture 11">
            <a:extLst>
              <a:ext uri="{FF2B5EF4-FFF2-40B4-BE49-F238E27FC236}">
                <a16:creationId xmlns:a16="http://schemas.microsoft.com/office/drawing/2014/main" id="{CEE96ECC-14B7-6600-FC46-3DBA1815D293}"/>
              </a:ext>
            </a:extLst>
          </p:cNvPr>
          <p:cNvPicPr>
            <a:picLocks noChangeAspect="1"/>
          </p:cNvPicPr>
          <p:nvPr/>
        </p:nvPicPr>
        <p:blipFill>
          <a:blip r:embed="rId7"/>
          <a:stretch>
            <a:fillRect/>
          </a:stretch>
        </p:blipFill>
        <p:spPr>
          <a:xfrm>
            <a:off x="0" y="1"/>
            <a:ext cx="4560126" cy="5681100"/>
          </a:xfrm>
          <a:prstGeom prst="rect">
            <a:avLst/>
          </a:prstGeom>
        </p:spPr>
      </p:pic>
    </p:spTree>
    <p:extLst>
      <p:ext uri="{BB962C8B-B14F-4D97-AF65-F5344CB8AC3E}">
        <p14:creationId xmlns:p14="http://schemas.microsoft.com/office/powerpoint/2010/main" val="1222474229"/>
      </p:ext>
    </p:extLst>
  </p:cSld>
  <p:clrMapOvr>
    <a:masterClrMapping/>
  </p:clrMapOvr>
</p:sld>
</file>

<file path=ppt/theme/theme1.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8678</TotalTime>
  <Words>2757</Words>
  <Application>Microsoft Office PowerPoint</Application>
  <PresentationFormat>Widescreen</PresentationFormat>
  <Paragraphs>271</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Aharoni</vt:lpstr>
      <vt:lpstr>Aptos</vt:lpstr>
      <vt:lpstr>Arial</vt:lpstr>
      <vt:lpstr>Calibri</vt:lpstr>
      <vt:lpstr>Calibri Light</vt:lpstr>
      <vt:lpstr>Segoe UI</vt:lpstr>
      <vt:lpstr>Symbol</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Labour Market Information and Pathways</vt:lpstr>
      <vt:lpstr>       </vt:lpstr>
      <vt:lpstr>       </vt:lpstr>
      <vt:lpstr>   Look at Leicester and Leicestershire   </vt:lpstr>
      <vt:lpstr>   Health &amp; Social Care   </vt:lpstr>
      <vt:lpstr>   Creative   </vt:lpstr>
      <vt:lpstr>   Sport and Physical Activity   </vt:lpstr>
      <vt:lpstr>   Engineering and Advanced Manufacturing   </vt:lpstr>
      <vt:lpstr>   Digital   </vt:lpstr>
      <vt:lpstr>   Logistics &amp; Distribution   </vt:lpstr>
      <vt:lpstr>   Construction   </vt:lpstr>
      <vt:lpstr> Space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Adkins</dc:creator>
  <cp:lastModifiedBy>Marie Butler</cp:lastModifiedBy>
  <cp:revision>535</cp:revision>
  <dcterms:created xsi:type="dcterms:W3CDTF">2021-12-13T14:38:16Z</dcterms:created>
  <dcterms:modified xsi:type="dcterms:W3CDTF">2026-02-05T10:50:45Z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6fe2a56-af49-4a87-8d01-0ad3300d8c60_Enabled">
    <vt:lpwstr>true</vt:lpwstr>
  </property>
  <property fmtid="{D5CDD505-2E9C-101B-9397-08002B2CF9AE}" pid="3" name="MSIP_Label_d6fe2a56-af49-4a87-8d01-0ad3300d8c60_SetDate">
    <vt:lpwstr>2024-06-12T11:25:55Z</vt:lpwstr>
  </property>
  <property fmtid="{D5CDD505-2E9C-101B-9397-08002B2CF9AE}" pid="4" name="MSIP_Label_d6fe2a56-af49-4a87-8d01-0ad3300d8c60_Method">
    <vt:lpwstr>Standard</vt:lpwstr>
  </property>
  <property fmtid="{D5CDD505-2E9C-101B-9397-08002B2CF9AE}" pid="5" name="MSIP_Label_d6fe2a56-af49-4a87-8d01-0ad3300d8c60_Name">
    <vt:lpwstr>defa4170-0d19-0005-0004-bc88714345d2</vt:lpwstr>
  </property>
  <property fmtid="{D5CDD505-2E9C-101B-9397-08002B2CF9AE}" pid="6" name="MSIP_Label_d6fe2a56-af49-4a87-8d01-0ad3300d8c60_SiteId">
    <vt:lpwstr>51640577-21a1-4ce3-8bc8-5bb90cabad75</vt:lpwstr>
  </property>
  <property fmtid="{D5CDD505-2E9C-101B-9397-08002B2CF9AE}" pid="7" name="MSIP_Label_d6fe2a56-af49-4a87-8d01-0ad3300d8c60_ActionId">
    <vt:lpwstr>843b1cbf-37f1-46fb-876f-4744a8468220</vt:lpwstr>
  </property>
  <property fmtid="{D5CDD505-2E9C-101B-9397-08002B2CF9AE}" pid="8" name="MSIP_Label_d6fe2a56-af49-4a87-8d01-0ad3300d8c60_ContentBits">
    <vt:lpwstr>0</vt:lpwstr>
  </property>
</Properties>
</file>