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7" r:id="rId9"/>
    <p:sldId id="268" r:id="rId10"/>
    <p:sldId id="269" r:id="rId11"/>
    <p:sldId id="270" r:id="rId12"/>
    <p:sldId id="271" r:id="rId13"/>
    <p:sldId id="273" r:id="rId14"/>
    <p:sldId id="274" r:id="rId15"/>
    <p:sldId id="275" r:id="rId16"/>
    <p:sldId id="276" r:id="rId17"/>
    <p:sldId id="277" r:id="rId18"/>
    <p:sldId id="278" r:id="rId19"/>
  </p:sldIdLst>
  <p:sldSz cx="18288000" cy="10287000"/>
  <p:notesSz cx="6858000" cy="9144000"/>
  <p:embeddedFontLst>
    <p:embeddedFont>
      <p:font typeface="Argent" panose="020B0604020202020204" charset="0"/>
      <p:regular r:id="rId20"/>
    </p:embeddedFont>
    <p:embeddedFont>
      <p:font typeface="Argent Bold" panose="020B0604020202020204" charset="0"/>
      <p:regular r:id="rId21"/>
    </p:embeddedFont>
    <p:embeddedFont>
      <p:font typeface="Argent Italics" panose="020B0604020202020204" charset="0"/>
      <p:regular r:id="rId22"/>
    </p:embeddedFont>
    <p:embeddedFont>
      <p:font typeface="Argent Ultra-Bold" panose="020B0604020202020204" charset="0"/>
      <p:regular r:id="rId23"/>
    </p:embeddedFont>
    <p:embeddedFont>
      <p:font typeface="Cerebri Heavy" panose="020B0604020202020204" charset="0"/>
      <p:regular r:id="rId24"/>
    </p:embeddedFont>
    <p:embeddedFont>
      <p:font typeface="Cerebri Heavy Italics"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9" d="100"/>
          <a:sy n="69" d="100"/>
        </p:scale>
        <p:origin x="18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3.sv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3.sv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9.sv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3.svg"/><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0.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9F2"/>
        </a:solidFill>
        <a:effectLst/>
      </p:bgPr>
    </p:bg>
    <p:spTree>
      <p:nvGrpSpPr>
        <p:cNvPr id="1" name=""/>
        <p:cNvGrpSpPr/>
        <p:nvPr/>
      </p:nvGrpSpPr>
      <p:grpSpPr>
        <a:xfrm>
          <a:off x="0" y="0"/>
          <a:ext cx="0" cy="0"/>
          <a:chOff x="0" y="0"/>
          <a:chExt cx="0" cy="0"/>
        </a:xfrm>
      </p:grpSpPr>
      <p:sp>
        <p:nvSpPr>
          <p:cNvPr id="2" name="Freeform 2"/>
          <p:cNvSpPr/>
          <p:nvPr/>
        </p:nvSpPr>
        <p:spPr>
          <a:xfrm rot="2944870">
            <a:off x="14066534" y="-3184784"/>
            <a:ext cx="6385531" cy="6369568"/>
          </a:xfrm>
          <a:custGeom>
            <a:avLst/>
            <a:gdLst/>
            <a:ahLst/>
            <a:cxnLst/>
            <a:rect l="l" t="t" r="r" b="b"/>
            <a:pathLst>
              <a:path w="6385531" h="6369568">
                <a:moveTo>
                  <a:pt x="0" y="0"/>
                </a:moveTo>
                <a:lnTo>
                  <a:pt x="6385532" y="0"/>
                </a:lnTo>
                <a:lnTo>
                  <a:pt x="6385532"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6749989">
            <a:off x="-265231" y="7795621"/>
            <a:ext cx="5953941" cy="5939056"/>
          </a:xfrm>
          <a:custGeom>
            <a:avLst/>
            <a:gdLst/>
            <a:ahLst/>
            <a:cxnLst/>
            <a:rect l="l" t="t" r="r" b="b"/>
            <a:pathLst>
              <a:path w="5953941" h="5939056">
                <a:moveTo>
                  <a:pt x="0" y="0"/>
                </a:moveTo>
                <a:lnTo>
                  <a:pt x="5953941" y="0"/>
                </a:lnTo>
                <a:lnTo>
                  <a:pt x="5953941" y="5939056"/>
                </a:lnTo>
                <a:lnTo>
                  <a:pt x="0" y="593905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10328465" y="1525192"/>
            <a:ext cx="658157" cy="774302"/>
          </a:xfrm>
          <a:custGeom>
            <a:avLst/>
            <a:gdLst/>
            <a:ahLst/>
            <a:cxnLst/>
            <a:rect l="l" t="t" r="r" b="b"/>
            <a:pathLst>
              <a:path w="658157" h="774302">
                <a:moveTo>
                  <a:pt x="0" y="0"/>
                </a:moveTo>
                <a:lnTo>
                  <a:pt x="658156" y="0"/>
                </a:lnTo>
                <a:lnTo>
                  <a:pt x="658156" y="774302"/>
                </a:lnTo>
                <a:lnTo>
                  <a:pt x="0" y="7743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5" name="Group 5"/>
          <p:cNvGrpSpPr/>
          <p:nvPr/>
        </p:nvGrpSpPr>
        <p:grpSpPr>
          <a:xfrm>
            <a:off x="10328465" y="2577789"/>
            <a:ext cx="6441094" cy="6441094"/>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32E"/>
            </a:solidFill>
            <a:ln cap="sq">
              <a:noFill/>
              <a:prstDash val="solid"/>
              <a:miter/>
            </a:ln>
          </p:spPr>
          <p:txBody>
            <a:bodyPr/>
            <a:lstStyle/>
            <a:p>
              <a:endParaRPr lang="en-GB"/>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spcBef>
                  <a:spcPct val="0"/>
                </a:spcBef>
              </a:pPr>
              <a:endParaRPr/>
            </a:p>
          </p:txBody>
        </p:sp>
      </p:grpSp>
      <p:sp>
        <p:nvSpPr>
          <p:cNvPr id="8" name="Freeform 8"/>
          <p:cNvSpPr/>
          <p:nvPr/>
        </p:nvSpPr>
        <p:spPr>
          <a:xfrm>
            <a:off x="4140475" y="8548228"/>
            <a:ext cx="941311" cy="941311"/>
          </a:xfrm>
          <a:custGeom>
            <a:avLst/>
            <a:gdLst/>
            <a:ahLst/>
            <a:cxnLst/>
            <a:rect l="l" t="t" r="r" b="b"/>
            <a:pathLst>
              <a:path w="941311" h="941311">
                <a:moveTo>
                  <a:pt x="0" y="0"/>
                </a:moveTo>
                <a:lnTo>
                  <a:pt x="941310" y="0"/>
                </a:lnTo>
                <a:lnTo>
                  <a:pt x="941310" y="941311"/>
                </a:lnTo>
                <a:lnTo>
                  <a:pt x="0" y="94131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 name="Freeform 9"/>
          <p:cNvSpPr/>
          <p:nvPr/>
        </p:nvSpPr>
        <p:spPr>
          <a:xfrm>
            <a:off x="272306" y="0"/>
            <a:ext cx="8116505" cy="2385229"/>
          </a:xfrm>
          <a:custGeom>
            <a:avLst/>
            <a:gdLst/>
            <a:ahLst/>
            <a:cxnLst/>
            <a:rect l="l" t="t" r="r" b="b"/>
            <a:pathLst>
              <a:path w="8116505" h="2385229">
                <a:moveTo>
                  <a:pt x="0" y="0"/>
                </a:moveTo>
                <a:lnTo>
                  <a:pt x="8116505" y="0"/>
                </a:lnTo>
                <a:lnTo>
                  <a:pt x="8116505" y="2385229"/>
                </a:lnTo>
                <a:lnTo>
                  <a:pt x="0" y="2385229"/>
                </a:lnTo>
                <a:lnTo>
                  <a:pt x="0" y="0"/>
                </a:lnTo>
                <a:close/>
              </a:path>
            </a:pathLst>
          </a:custGeom>
          <a:blipFill>
            <a:blip r:embed="rId6"/>
            <a:stretch>
              <a:fillRect t="-160944" b="-220587"/>
            </a:stretch>
          </a:blipFill>
        </p:spPr>
        <p:txBody>
          <a:bodyPr/>
          <a:lstStyle/>
          <a:p>
            <a:endParaRPr lang="en-GB"/>
          </a:p>
        </p:txBody>
      </p:sp>
      <p:sp>
        <p:nvSpPr>
          <p:cNvPr id="10" name="Freeform 10"/>
          <p:cNvSpPr/>
          <p:nvPr/>
        </p:nvSpPr>
        <p:spPr>
          <a:xfrm>
            <a:off x="8658094" y="2952276"/>
            <a:ext cx="9349262" cy="7011947"/>
          </a:xfrm>
          <a:custGeom>
            <a:avLst/>
            <a:gdLst/>
            <a:ahLst/>
            <a:cxnLst/>
            <a:rect l="l" t="t" r="r" b="b"/>
            <a:pathLst>
              <a:path w="9349262" h="7011947">
                <a:moveTo>
                  <a:pt x="0" y="0"/>
                </a:moveTo>
                <a:lnTo>
                  <a:pt x="9349262" y="0"/>
                </a:lnTo>
                <a:lnTo>
                  <a:pt x="9349262" y="7011946"/>
                </a:lnTo>
                <a:lnTo>
                  <a:pt x="0" y="701194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 name="TextBox 11"/>
          <p:cNvSpPr txBox="1"/>
          <p:nvPr/>
        </p:nvSpPr>
        <p:spPr>
          <a:xfrm>
            <a:off x="424960" y="3209451"/>
            <a:ext cx="9313650" cy="4125274"/>
          </a:xfrm>
          <a:prstGeom prst="rect">
            <a:avLst/>
          </a:prstGeom>
        </p:spPr>
        <p:txBody>
          <a:bodyPr lIns="0" tIns="0" rIns="0" bIns="0" rtlCol="0" anchor="t">
            <a:spAutoFit/>
          </a:bodyPr>
          <a:lstStyle/>
          <a:p>
            <a:pPr algn="l">
              <a:lnSpc>
                <a:spcPts val="10636"/>
              </a:lnSpc>
            </a:pPr>
            <a:r>
              <a:rPr lang="en-US" sz="11195" b="1" i="1" spc="-649">
                <a:solidFill>
                  <a:srgbClr val="01445A"/>
                </a:solidFill>
                <a:latin typeface="Cerebri Heavy Italics"/>
                <a:ea typeface="Cerebri Heavy Italics"/>
                <a:cs typeface="Cerebri Heavy Italics"/>
                <a:sym typeface="Cerebri Heavy Italics"/>
              </a:rPr>
              <a:t>WELCOME TO </a:t>
            </a:r>
            <a:r>
              <a:rPr lang="en-US" sz="11195" b="1" i="1" spc="-649">
                <a:solidFill>
                  <a:srgbClr val="99C32E"/>
                </a:solidFill>
                <a:latin typeface="Cerebri Heavy Italics"/>
                <a:ea typeface="Cerebri Heavy Italics"/>
                <a:cs typeface="Cerebri Heavy Italics"/>
                <a:sym typeface="Cerebri Heavy Italics"/>
              </a:rPr>
              <a:t>LEBC</a:t>
            </a:r>
            <a:r>
              <a:rPr lang="en-US" sz="11195" b="1" i="1" spc="-649">
                <a:solidFill>
                  <a:srgbClr val="01445A"/>
                </a:solidFill>
                <a:latin typeface="Cerebri Heavy Italics"/>
                <a:ea typeface="Cerebri Heavy Italics"/>
                <a:cs typeface="Cerebri Heavy Italics"/>
                <a:sym typeface="Cerebri Heavy Italics"/>
              </a:rPr>
              <a:t> </a:t>
            </a:r>
            <a:r>
              <a:rPr lang="en-US" sz="11195" b="1" i="1" spc="-649">
                <a:solidFill>
                  <a:srgbClr val="E6A611"/>
                </a:solidFill>
                <a:latin typeface="Cerebri Heavy Italics"/>
                <a:ea typeface="Cerebri Heavy Italics"/>
                <a:cs typeface="Cerebri Heavy Italics"/>
                <a:sym typeface="Cerebri Heavy Italics"/>
              </a:rPr>
              <a:t>WORK EXPERIENCE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9F2"/>
        </a:solidFill>
        <a:effectLst/>
      </p:bgPr>
    </p:bg>
    <p:spTree>
      <p:nvGrpSpPr>
        <p:cNvPr id="1" name=""/>
        <p:cNvGrpSpPr/>
        <p:nvPr/>
      </p:nvGrpSpPr>
      <p:grpSpPr>
        <a:xfrm>
          <a:off x="0" y="0"/>
          <a:ext cx="0" cy="0"/>
          <a:chOff x="0" y="0"/>
          <a:chExt cx="0" cy="0"/>
        </a:xfrm>
      </p:grpSpPr>
      <p:grpSp>
        <p:nvGrpSpPr>
          <p:cNvPr id="2" name="Group 2"/>
          <p:cNvGrpSpPr/>
          <p:nvPr/>
        </p:nvGrpSpPr>
        <p:grpSpPr>
          <a:xfrm>
            <a:off x="11291527" y="3509788"/>
            <a:ext cx="5967773" cy="5967773"/>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F2964"/>
            </a:solidFill>
            <a:ln cap="sq">
              <a:noFill/>
              <a:prstDash val="solid"/>
              <a:miter/>
            </a:ln>
          </p:spPr>
          <p:txBody>
            <a:bodyPr/>
            <a:lstStyle/>
            <a:p>
              <a:endParaRPr lang="en-GB"/>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spcBef>
                  <a:spcPct val="0"/>
                </a:spcBef>
              </a:pPr>
              <a:endParaRPr/>
            </a:p>
          </p:txBody>
        </p:sp>
      </p:grpSp>
      <p:sp>
        <p:nvSpPr>
          <p:cNvPr id="5" name="Freeform 5"/>
          <p:cNvSpPr/>
          <p:nvPr/>
        </p:nvSpPr>
        <p:spPr>
          <a:xfrm rot="2944870">
            <a:off x="14066534" y="-3032333"/>
            <a:ext cx="6385531" cy="6369568"/>
          </a:xfrm>
          <a:custGeom>
            <a:avLst/>
            <a:gdLst/>
            <a:ahLst/>
            <a:cxnLst/>
            <a:rect l="l" t="t" r="r" b="b"/>
            <a:pathLst>
              <a:path w="6385531" h="6369568">
                <a:moveTo>
                  <a:pt x="0" y="0"/>
                </a:moveTo>
                <a:lnTo>
                  <a:pt x="6385532" y="0"/>
                </a:lnTo>
                <a:lnTo>
                  <a:pt x="6385532"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6" name="Freeform 6"/>
          <p:cNvSpPr/>
          <p:nvPr/>
        </p:nvSpPr>
        <p:spPr>
          <a:xfrm>
            <a:off x="9625290" y="2065425"/>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12949735" y="1602213"/>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Freeform 8"/>
          <p:cNvSpPr/>
          <p:nvPr/>
        </p:nvSpPr>
        <p:spPr>
          <a:xfrm>
            <a:off x="10511873" y="3013749"/>
            <a:ext cx="7083827" cy="7228395"/>
          </a:xfrm>
          <a:custGeom>
            <a:avLst/>
            <a:gdLst/>
            <a:ahLst/>
            <a:cxnLst/>
            <a:rect l="l" t="t" r="r" b="b"/>
            <a:pathLst>
              <a:path w="7083827" h="7228395">
                <a:moveTo>
                  <a:pt x="0" y="0"/>
                </a:moveTo>
                <a:lnTo>
                  <a:pt x="7083827" y="0"/>
                </a:lnTo>
                <a:lnTo>
                  <a:pt x="7083827" y="7228395"/>
                </a:lnTo>
                <a:lnTo>
                  <a:pt x="0" y="7228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 name="TextBox 9"/>
          <p:cNvSpPr txBox="1"/>
          <p:nvPr/>
        </p:nvSpPr>
        <p:spPr>
          <a:xfrm>
            <a:off x="214212" y="718984"/>
            <a:ext cx="13505747" cy="1985533"/>
          </a:xfrm>
          <a:prstGeom prst="rect">
            <a:avLst/>
          </a:prstGeom>
        </p:spPr>
        <p:txBody>
          <a:bodyPr lIns="0" tIns="0" rIns="0" bIns="0" rtlCol="0" anchor="t">
            <a:spAutoFit/>
          </a:bodyPr>
          <a:lstStyle/>
          <a:p>
            <a:pPr algn="l">
              <a:lnSpc>
                <a:spcPts val="15058"/>
              </a:lnSpc>
            </a:pPr>
            <a:r>
              <a:rPr lang="en-US" sz="14478" b="1" i="1" spc="-796">
                <a:solidFill>
                  <a:srgbClr val="173A7F"/>
                </a:solidFill>
                <a:latin typeface="Cerebri Heavy Italics"/>
                <a:ea typeface="Cerebri Heavy Italics"/>
                <a:cs typeface="Cerebri Heavy Italics"/>
                <a:sym typeface="Cerebri Heavy Italics"/>
              </a:rPr>
              <a:t>Who are LEBC?</a:t>
            </a:r>
          </a:p>
        </p:txBody>
      </p:sp>
      <p:sp>
        <p:nvSpPr>
          <p:cNvPr id="10" name="TextBox 10"/>
          <p:cNvSpPr txBox="1"/>
          <p:nvPr/>
        </p:nvSpPr>
        <p:spPr>
          <a:xfrm>
            <a:off x="438576" y="6099958"/>
            <a:ext cx="10831938" cy="3912995"/>
          </a:xfrm>
          <a:prstGeom prst="rect">
            <a:avLst/>
          </a:prstGeom>
        </p:spPr>
        <p:txBody>
          <a:bodyPr lIns="0" tIns="0" rIns="0" bIns="0" rtlCol="0" anchor="t">
            <a:spAutoFit/>
          </a:bodyPr>
          <a:lstStyle/>
          <a:p>
            <a:pPr algn="l">
              <a:lnSpc>
                <a:spcPts val="4055"/>
              </a:lnSpc>
            </a:pPr>
            <a:r>
              <a:rPr lang="en-US" sz="3049" u="sng" spc="-131">
                <a:solidFill>
                  <a:srgbClr val="173A7F"/>
                </a:solidFill>
                <a:latin typeface="Argent"/>
                <a:ea typeface="Argent"/>
                <a:cs typeface="Argent"/>
                <a:sym typeface="Argent"/>
              </a:rPr>
              <a:t>LEBC works with:</a:t>
            </a:r>
          </a:p>
          <a:p>
            <a:pPr algn="l">
              <a:lnSpc>
                <a:spcPts val="4055"/>
              </a:lnSpc>
            </a:pPr>
            <a:r>
              <a:rPr lang="en-US" sz="3049" spc="-131">
                <a:solidFill>
                  <a:srgbClr val="173A7F"/>
                </a:solidFill>
                <a:latin typeface="Argent"/>
                <a:ea typeface="Argent"/>
                <a:cs typeface="Argent"/>
                <a:sym typeface="Argent"/>
              </a:rPr>
              <a:t>🏫 Schools &amp; colleges</a:t>
            </a:r>
          </a:p>
          <a:p>
            <a:pPr algn="l">
              <a:lnSpc>
                <a:spcPts val="4055"/>
              </a:lnSpc>
            </a:pPr>
            <a:r>
              <a:rPr lang="en-US" sz="3049" spc="-131">
                <a:solidFill>
                  <a:srgbClr val="173A7F"/>
                </a:solidFill>
                <a:latin typeface="Argent"/>
                <a:ea typeface="Argent"/>
                <a:cs typeface="Argent"/>
                <a:sym typeface="Argent"/>
              </a:rPr>
              <a:t> 👩‍🎓 Young people</a:t>
            </a:r>
          </a:p>
          <a:p>
            <a:pPr algn="l">
              <a:lnSpc>
                <a:spcPts val="4055"/>
              </a:lnSpc>
            </a:pPr>
            <a:r>
              <a:rPr lang="en-US" sz="3049" spc="-131">
                <a:solidFill>
                  <a:srgbClr val="173A7F"/>
                </a:solidFill>
                <a:latin typeface="Argent"/>
                <a:ea typeface="Argent"/>
                <a:cs typeface="Argent"/>
                <a:sym typeface="Argent"/>
              </a:rPr>
              <a:t> 🏢 Employers</a:t>
            </a:r>
          </a:p>
          <a:p>
            <a:pPr algn="l">
              <a:lnSpc>
                <a:spcPts val="4055"/>
              </a:lnSpc>
            </a:pPr>
            <a:r>
              <a:rPr lang="en-US" sz="3049" spc="-131">
                <a:solidFill>
                  <a:srgbClr val="173A7F"/>
                </a:solidFill>
                <a:latin typeface="Argent"/>
                <a:ea typeface="Argent"/>
                <a:cs typeface="Argent"/>
                <a:sym typeface="Argent"/>
              </a:rPr>
              <a:t> 👨‍👩‍👧 Parents &amp; carers</a:t>
            </a:r>
          </a:p>
          <a:p>
            <a:pPr algn="l">
              <a:lnSpc>
                <a:spcPts val="4055"/>
              </a:lnSpc>
            </a:pPr>
            <a:endParaRPr lang="en-US" sz="3049" spc="-131">
              <a:solidFill>
                <a:srgbClr val="173A7F"/>
              </a:solidFill>
              <a:latin typeface="Argent"/>
              <a:ea typeface="Argent"/>
              <a:cs typeface="Argent"/>
              <a:sym typeface="Argent"/>
            </a:endParaRPr>
          </a:p>
          <a:p>
            <a:pPr algn="l">
              <a:lnSpc>
                <a:spcPts val="3140"/>
              </a:lnSpc>
            </a:pPr>
            <a:r>
              <a:rPr lang="en-US" sz="3049" spc="-131">
                <a:solidFill>
                  <a:srgbClr val="173A7F"/>
                </a:solidFill>
                <a:latin typeface="Argent"/>
                <a:ea typeface="Argent"/>
                <a:cs typeface="Argent"/>
                <a:sym typeface="Argent"/>
              </a:rPr>
              <a:t>Our role is to bring everyone together to create safe, meaningful workplace experiences.</a:t>
            </a:r>
          </a:p>
        </p:txBody>
      </p:sp>
      <p:sp>
        <p:nvSpPr>
          <p:cNvPr id="11" name="TextBox 11"/>
          <p:cNvSpPr txBox="1"/>
          <p:nvPr/>
        </p:nvSpPr>
        <p:spPr>
          <a:xfrm>
            <a:off x="441644" y="2868302"/>
            <a:ext cx="10220005" cy="2829007"/>
          </a:xfrm>
          <a:prstGeom prst="rect">
            <a:avLst/>
          </a:prstGeom>
        </p:spPr>
        <p:txBody>
          <a:bodyPr lIns="0" tIns="0" rIns="0" bIns="0" rtlCol="0" anchor="t">
            <a:spAutoFit/>
          </a:bodyPr>
          <a:lstStyle/>
          <a:p>
            <a:pPr algn="l">
              <a:lnSpc>
                <a:spcPts val="3709"/>
              </a:lnSpc>
              <a:spcBef>
                <a:spcPct val="0"/>
              </a:spcBef>
            </a:pPr>
            <a:r>
              <a:rPr lang="en-US" sz="3466" spc="-149">
                <a:solidFill>
                  <a:srgbClr val="173A7F"/>
                </a:solidFill>
                <a:latin typeface="Argent"/>
                <a:ea typeface="Argent"/>
                <a:cs typeface="Argent"/>
                <a:sym typeface="Argent"/>
              </a:rPr>
              <a:t>A Charity opening up career opportunities for young people by connecting businesses with schools and colleges for over 30 years. LEBC’s services helps future generations transition from education to the workplace by providing careers guidance, employer encounters and Work Experience with employers looking to find talent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6A611"/>
        </a:solidFill>
        <a:effectLst/>
      </p:bgPr>
    </p:bg>
    <p:spTree>
      <p:nvGrpSpPr>
        <p:cNvPr id="1" name=""/>
        <p:cNvGrpSpPr/>
        <p:nvPr/>
      </p:nvGrpSpPr>
      <p:grpSpPr>
        <a:xfrm>
          <a:off x="0" y="0"/>
          <a:ext cx="0" cy="0"/>
          <a:chOff x="0" y="0"/>
          <a:chExt cx="0" cy="0"/>
        </a:xfrm>
      </p:grpSpPr>
      <p:sp>
        <p:nvSpPr>
          <p:cNvPr id="2" name="Freeform 2"/>
          <p:cNvSpPr/>
          <p:nvPr/>
        </p:nvSpPr>
        <p:spPr>
          <a:xfrm rot="-6749989">
            <a:off x="-1654711" y="6531768"/>
            <a:ext cx="6385531" cy="6369568"/>
          </a:xfrm>
          <a:custGeom>
            <a:avLst/>
            <a:gdLst/>
            <a:ahLst/>
            <a:cxnLst/>
            <a:rect l="l" t="t" r="r" b="b"/>
            <a:pathLst>
              <a:path w="6385531" h="6369568">
                <a:moveTo>
                  <a:pt x="0" y="0"/>
                </a:moveTo>
                <a:lnTo>
                  <a:pt x="6385531" y="0"/>
                </a:lnTo>
                <a:lnTo>
                  <a:pt x="6385531" y="6369567"/>
                </a:lnTo>
                <a:lnTo>
                  <a:pt x="0" y="636956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9676100" y="442819"/>
            <a:ext cx="7226762" cy="5492339"/>
          </a:xfrm>
          <a:custGeom>
            <a:avLst/>
            <a:gdLst/>
            <a:ahLst/>
            <a:cxnLst/>
            <a:rect l="l" t="t" r="r" b="b"/>
            <a:pathLst>
              <a:path w="7226762" h="5492339">
                <a:moveTo>
                  <a:pt x="0" y="0"/>
                </a:moveTo>
                <a:lnTo>
                  <a:pt x="7226761" y="0"/>
                </a:lnTo>
                <a:lnTo>
                  <a:pt x="7226761" y="5492338"/>
                </a:lnTo>
                <a:lnTo>
                  <a:pt x="0" y="5492338"/>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460800" y="547594"/>
            <a:ext cx="11963021" cy="2562717"/>
          </a:xfrm>
          <a:prstGeom prst="rect">
            <a:avLst/>
          </a:prstGeom>
        </p:spPr>
        <p:txBody>
          <a:bodyPr lIns="0" tIns="0" rIns="0" bIns="0" rtlCol="0" anchor="t">
            <a:spAutoFit/>
          </a:bodyPr>
          <a:lstStyle/>
          <a:p>
            <a:pPr algn="l">
              <a:lnSpc>
                <a:spcPts val="9908"/>
              </a:lnSpc>
            </a:pPr>
            <a:r>
              <a:rPr lang="en-US" sz="9260" b="1" i="1">
                <a:solidFill>
                  <a:srgbClr val="FFFFFF"/>
                </a:solidFill>
                <a:latin typeface="Cerebri Heavy Italics"/>
                <a:ea typeface="Cerebri Heavy Italics"/>
                <a:cs typeface="Cerebri Heavy Italics"/>
                <a:sym typeface="Cerebri Heavy Italics"/>
              </a:rPr>
              <a:t>WHAT IS WORK EXPERIENCE?</a:t>
            </a:r>
          </a:p>
        </p:txBody>
      </p:sp>
      <p:sp>
        <p:nvSpPr>
          <p:cNvPr id="5" name="TextBox 5"/>
          <p:cNvSpPr txBox="1"/>
          <p:nvPr/>
        </p:nvSpPr>
        <p:spPr>
          <a:xfrm>
            <a:off x="385264" y="3372552"/>
            <a:ext cx="8062142" cy="2597762"/>
          </a:xfrm>
          <a:prstGeom prst="rect">
            <a:avLst/>
          </a:prstGeom>
        </p:spPr>
        <p:txBody>
          <a:bodyPr lIns="0" tIns="0" rIns="0" bIns="0" rtlCol="0" anchor="t">
            <a:spAutoFit/>
          </a:bodyPr>
          <a:lstStyle/>
          <a:p>
            <a:pPr marL="734053" lvl="1" indent="-367026" algn="l">
              <a:lnSpc>
                <a:spcPts val="4079"/>
              </a:lnSpc>
              <a:buFont typeface="Arial"/>
              <a:buChar char="•"/>
            </a:pPr>
            <a:r>
              <a:rPr lang="en-US" sz="3399" dirty="0">
                <a:solidFill>
                  <a:srgbClr val="01445A"/>
                </a:solidFill>
                <a:latin typeface="Argent"/>
                <a:ea typeface="Argent"/>
                <a:cs typeface="Argent"/>
                <a:sym typeface="Argent"/>
              </a:rPr>
              <a:t>Students will spend 1 week with a business/ employer.</a:t>
            </a:r>
          </a:p>
          <a:p>
            <a:pPr marL="734053" lvl="1" indent="-367026" algn="l">
              <a:lnSpc>
                <a:spcPts val="4079"/>
              </a:lnSpc>
              <a:buFont typeface="Arial"/>
              <a:buChar char="•"/>
            </a:pPr>
            <a:r>
              <a:rPr lang="en-US" sz="3399" dirty="0">
                <a:solidFill>
                  <a:srgbClr val="01445A"/>
                </a:solidFill>
                <a:latin typeface="Argent"/>
                <a:ea typeface="Argent"/>
                <a:cs typeface="Argent"/>
                <a:sym typeface="Argent"/>
              </a:rPr>
              <a:t>typically </a:t>
            </a:r>
            <a:r>
              <a:rPr lang="en-US" sz="3399" dirty="0" err="1">
                <a:solidFill>
                  <a:srgbClr val="01445A"/>
                </a:solidFill>
                <a:latin typeface="Argent"/>
                <a:ea typeface="Argent"/>
                <a:cs typeface="Argent"/>
                <a:sym typeface="Argent"/>
              </a:rPr>
              <a:t>mon</a:t>
            </a:r>
            <a:r>
              <a:rPr lang="en-US" sz="3399" dirty="0">
                <a:solidFill>
                  <a:srgbClr val="01445A"/>
                </a:solidFill>
                <a:latin typeface="Argent"/>
                <a:ea typeface="Argent"/>
                <a:cs typeface="Argent"/>
                <a:sym typeface="Argent"/>
              </a:rPr>
              <a:t> - </a:t>
            </a:r>
            <a:r>
              <a:rPr lang="en-US" sz="3399" dirty="0" err="1">
                <a:solidFill>
                  <a:srgbClr val="01445A"/>
                </a:solidFill>
                <a:latin typeface="Argent"/>
                <a:ea typeface="Argent"/>
                <a:cs typeface="Argent"/>
                <a:sym typeface="Argent"/>
              </a:rPr>
              <a:t>fri</a:t>
            </a:r>
            <a:r>
              <a:rPr lang="en-US" sz="3399" dirty="0">
                <a:solidFill>
                  <a:srgbClr val="01445A"/>
                </a:solidFill>
                <a:latin typeface="Argent"/>
                <a:ea typeface="Argent"/>
                <a:cs typeface="Argent"/>
                <a:sym typeface="Argent"/>
              </a:rPr>
              <a:t> but days and times are dependent on the employer</a:t>
            </a:r>
          </a:p>
          <a:p>
            <a:pPr marL="734053" lvl="1" indent="-367026" algn="l">
              <a:lnSpc>
                <a:spcPts val="4079"/>
              </a:lnSpc>
              <a:buFont typeface="Arial"/>
              <a:buChar char="•"/>
            </a:pPr>
            <a:r>
              <a:rPr lang="en-US" sz="3399" dirty="0">
                <a:solidFill>
                  <a:srgbClr val="01445A"/>
                </a:solidFill>
                <a:latin typeface="Argent"/>
                <a:ea typeface="Argent"/>
                <a:cs typeface="Argent"/>
                <a:sym typeface="Argent"/>
              </a:rPr>
              <a:t>Students choose where they attend</a:t>
            </a:r>
          </a:p>
        </p:txBody>
      </p:sp>
      <p:sp>
        <p:nvSpPr>
          <p:cNvPr id="6" name="TextBox 6"/>
          <p:cNvSpPr txBox="1"/>
          <p:nvPr/>
        </p:nvSpPr>
        <p:spPr>
          <a:xfrm>
            <a:off x="10006672" y="6116986"/>
            <a:ext cx="5520618" cy="441960"/>
          </a:xfrm>
          <a:prstGeom prst="rect">
            <a:avLst/>
          </a:prstGeom>
        </p:spPr>
        <p:txBody>
          <a:bodyPr lIns="0" tIns="0" rIns="0" bIns="0" rtlCol="0" anchor="t">
            <a:spAutoFit/>
          </a:bodyPr>
          <a:lstStyle/>
          <a:p>
            <a:pPr algn="ctr">
              <a:lnSpc>
                <a:spcPts val="3419"/>
              </a:lnSpc>
            </a:pPr>
            <a:r>
              <a:rPr lang="en-US" sz="2999" u="sng">
                <a:solidFill>
                  <a:srgbClr val="01445A"/>
                </a:solidFill>
                <a:latin typeface="Argent"/>
                <a:ea typeface="Argent"/>
                <a:cs typeface="Argent"/>
                <a:sym typeface="Argent"/>
              </a:rPr>
              <a:t>Students will be going out W/C - </a:t>
            </a:r>
          </a:p>
        </p:txBody>
      </p:sp>
      <p:sp>
        <p:nvSpPr>
          <p:cNvPr id="7" name="TextBox 7"/>
          <p:cNvSpPr txBox="1"/>
          <p:nvPr/>
        </p:nvSpPr>
        <p:spPr>
          <a:xfrm>
            <a:off x="5486400" y="6870603"/>
            <a:ext cx="14782800" cy="2550442"/>
          </a:xfrm>
          <a:prstGeom prst="rect">
            <a:avLst/>
          </a:prstGeom>
        </p:spPr>
        <p:txBody>
          <a:bodyPr wrap="square" lIns="0" tIns="0" rIns="0" bIns="0" rtlCol="0" anchor="t">
            <a:spAutoFit/>
          </a:bodyPr>
          <a:lstStyle/>
          <a:p>
            <a:pPr algn="ctr">
              <a:lnSpc>
                <a:spcPts val="9908"/>
              </a:lnSpc>
            </a:pPr>
            <a:r>
              <a:rPr lang="en-US" sz="9260" b="1" dirty="0">
                <a:solidFill>
                  <a:srgbClr val="FFFFFF"/>
                </a:solidFill>
                <a:latin typeface="Cerebri Heavy"/>
                <a:ea typeface="Cerebri Heavy"/>
                <a:cs typeface="Cerebri Heavy"/>
                <a:sym typeface="Cerebri Heavy"/>
              </a:rPr>
              <a:t>21</a:t>
            </a:r>
            <a:r>
              <a:rPr lang="en-US" sz="9260" b="1" baseline="30000" dirty="0">
                <a:solidFill>
                  <a:srgbClr val="FFFFFF"/>
                </a:solidFill>
                <a:latin typeface="Cerebri Heavy"/>
                <a:ea typeface="Cerebri Heavy"/>
                <a:cs typeface="Cerebri Heavy"/>
                <a:sym typeface="Cerebri Heavy"/>
              </a:rPr>
              <a:t>st</a:t>
            </a:r>
            <a:r>
              <a:rPr lang="en-US" sz="9260" b="1" dirty="0">
                <a:solidFill>
                  <a:srgbClr val="FFFFFF"/>
                </a:solidFill>
                <a:latin typeface="Cerebri Heavy"/>
                <a:ea typeface="Cerebri Heavy"/>
                <a:cs typeface="Cerebri Heavy"/>
                <a:sym typeface="Cerebri Heavy"/>
              </a:rPr>
              <a:t> to 25</a:t>
            </a:r>
            <a:r>
              <a:rPr lang="en-US" sz="9260" b="1" baseline="30000" dirty="0">
                <a:solidFill>
                  <a:srgbClr val="FFFFFF"/>
                </a:solidFill>
                <a:latin typeface="Cerebri Heavy"/>
                <a:ea typeface="Cerebri Heavy"/>
                <a:cs typeface="Cerebri Heavy"/>
                <a:sym typeface="Cerebri Heavy"/>
              </a:rPr>
              <a:t>th</a:t>
            </a:r>
            <a:r>
              <a:rPr lang="en-US" sz="9260" b="1" dirty="0">
                <a:solidFill>
                  <a:srgbClr val="FFFFFF"/>
                </a:solidFill>
                <a:latin typeface="Cerebri Heavy"/>
                <a:ea typeface="Cerebri Heavy"/>
                <a:cs typeface="Cerebri Heavy"/>
                <a:sym typeface="Cerebri Heavy"/>
              </a:rPr>
              <a:t> </a:t>
            </a:r>
          </a:p>
          <a:p>
            <a:pPr algn="ctr">
              <a:lnSpc>
                <a:spcPts val="9908"/>
              </a:lnSpc>
            </a:pPr>
            <a:r>
              <a:rPr lang="en-US" sz="9260" b="1" dirty="0">
                <a:solidFill>
                  <a:srgbClr val="FFFFFF"/>
                </a:solidFill>
                <a:latin typeface="Cerebri Heavy"/>
                <a:ea typeface="Cerebri Heavy"/>
                <a:cs typeface="Cerebri Heavy"/>
                <a:sym typeface="Cerebri Heavy"/>
              </a:rPr>
              <a:t>June  2027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9F2"/>
        </a:solidFill>
        <a:effectLst/>
      </p:bgPr>
    </p:bg>
    <p:spTree>
      <p:nvGrpSpPr>
        <p:cNvPr id="1" name=""/>
        <p:cNvGrpSpPr/>
        <p:nvPr/>
      </p:nvGrpSpPr>
      <p:grpSpPr>
        <a:xfrm>
          <a:off x="0" y="0"/>
          <a:ext cx="0" cy="0"/>
          <a:chOff x="0" y="0"/>
          <a:chExt cx="0" cy="0"/>
        </a:xfrm>
      </p:grpSpPr>
      <p:grpSp>
        <p:nvGrpSpPr>
          <p:cNvPr id="2" name="Group 2"/>
          <p:cNvGrpSpPr/>
          <p:nvPr/>
        </p:nvGrpSpPr>
        <p:grpSpPr>
          <a:xfrm>
            <a:off x="11291527" y="3509788"/>
            <a:ext cx="5967773" cy="5967773"/>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32E"/>
            </a:solidFill>
            <a:ln cap="sq">
              <a:noFill/>
              <a:prstDash val="solid"/>
              <a:miter/>
            </a:ln>
          </p:spPr>
          <p:txBody>
            <a:bodyPr/>
            <a:lstStyle/>
            <a:p>
              <a:endParaRPr lang="en-GB"/>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spcBef>
                  <a:spcPct val="0"/>
                </a:spcBef>
              </a:pPr>
              <a:endParaRPr/>
            </a:p>
          </p:txBody>
        </p:sp>
      </p:grpSp>
      <p:sp>
        <p:nvSpPr>
          <p:cNvPr id="5" name="Freeform 5"/>
          <p:cNvSpPr/>
          <p:nvPr/>
        </p:nvSpPr>
        <p:spPr>
          <a:xfrm rot="2944870">
            <a:off x="14066534" y="-3032333"/>
            <a:ext cx="6385531" cy="6369568"/>
          </a:xfrm>
          <a:custGeom>
            <a:avLst/>
            <a:gdLst/>
            <a:ahLst/>
            <a:cxnLst/>
            <a:rect l="l" t="t" r="r" b="b"/>
            <a:pathLst>
              <a:path w="6385531" h="6369568">
                <a:moveTo>
                  <a:pt x="0" y="0"/>
                </a:moveTo>
                <a:lnTo>
                  <a:pt x="6385532" y="0"/>
                </a:lnTo>
                <a:lnTo>
                  <a:pt x="6385532"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6" name="Freeform 6"/>
          <p:cNvSpPr/>
          <p:nvPr/>
        </p:nvSpPr>
        <p:spPr>
          <a:xfrm>
            <a:off x="9625290" y="2065425"/>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17457913" y="9477561"/>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TextBox 8"/>
          <p:cNvSpPr txBox="1"/>
          <p:nvPr/>
        </p:nvSpPr>
        <p:spPr>
          <a:xfrm>
            <a:off x="0" y="3172545"/>
            <a:ext cx="10220005" cy="6181005"/>
          </a:xfrm>
          <a:prstGeom prst="rect">
            <a:avLst/>
          </a:prstGeom>
        </p:spPr>
        <p:txBody>
          <a:bodyPr lIns="0" tIns="0" rIns="0" bIns="0" rtlCol="0" anchor="t">
            <a:spAutoFit/>
          </a:bodyPr>
          <a:lstStyle/>
          <a:p>
            <a:pPr marL="748419" lvl="1" indent="-374209" algn="l">
              <a:lnSpc>
                <a:spcPts val="4090"/>
              </a:lnSpc>
              <a:buFont typeface="Arial"/>
              <a:buChar char="•"/>
            </a:pPr>
            <a:r>
              <a:rPr lang="en-US" sz="3466" spc="-149">
                <a:solidFill>
                  <a:srgbClr val="7F2964"/>
                </a:solidFill>
                <a:latin typeface="Argent"/>
                <a:ea typeface="Argent"/>
                <a:cs typeface="Argent"/>
                <a:sym typeface="Argent"/>
              </a:rPr>
              <a:t>It helps develop crucial skills that they need for their further education, apprenticeships or any work opportunities. </a:t>
            </a:r>
          </a:p>
          <a:p>
            <a:pPr marL="748419" lvl="1" indent="-374209" algn="l">
              <a:lnSpc>
                <a:spcPts val="4090"/>
              </a:lnSpc>
              <a:buFont typeface="Arial"/>
              <a:buChar char="•"/>
            </a:pPr>
            <a:r>
              <a:rPr lang="en-US" sz="3466" spc="-149">
                <a:solidFill>
                  <a:srgbClr val="7F2964"/>
                </a:solidFill>
                <a:latin typeface="Argent"/>
                <a:ea typeface="Argent"/>
                <a:cs typeface="Argent"/>
                <a:sym typeface="Argent"/>
              </a:rPr>
              <a:t>It is needed on applications - College, University, Part time roles, Apprenticeships (all will ask what Work Experience they have)</a:t>
            </a:r>
          </a:p>
          <a:p>
            <a:pPr marL="748419" lvl="1" indent="-374209" algn="l">
              <a:lnSpc>
                <a:spcPts val="4090"/>
              </a:lnSpc>
              <a:buFont typeface="Arial"/>
              <a:buChar char="•"/>
            </a:pPr>
            <a:r>
              <a:rPr lang="en-US" sz="3466" spc="-149">
                <a:solidFill>
                  <a:srgbClr val="7F2964"/>
                </a:solidFill>
                <a:latin typeface="Argent"/>
                <a:ea typeface="Argent"/>
                <a:cs typeface="Argent"/>
                <a:sym typeface="Argent"/>
              </a:rPr>
              <a:t>It will help get them out of their comfort zone and increase their confidence</a:t>
            </a:r>
          </a:p>
          <a:p>
            <a:pPr marL="748419" lvl="1" indent="-374209" algn="l">
              <a:lnSpc>
                <a:spcPts val="4090"/>
              </a:lnSpc>
              <a:buFont typeface="Arial"/>
              <a:buChar char="•"/>
            </a:pPr>
            <a:r>
              <a:rPr lang="en-US" sz="3466" spc="-149">
                <a:solidFill>
                  <a:srgbClr val="7F2964"/>
                </a:solidFill>
                <a:latin typeface="Argent"/>
                <a:ea typeface="Argent"/>
                <a:cs typeface="Argent"/>
                <a:sym typeface="Argent"/>
              </a:rPr>
              <a:t>It is a great opportunity for young people to experience realistic working expectations</a:t>
            </a:r>
          </a:p>
          <a:p>
            <a:pPr marL="748419" lvl="1" indent="-374209" algn="l">
              <a:lnSpc>
                <a:spcPts val="4090"/>
              </a:lnSpc>
              <a:buFont typeface="Arial"/>
              <a:buChar char="•"/>
            </a:pPr>
            <a:r>
              <a:rPr lang="en-US" sz="3466" spc="-149">
                <a:solidFill>
                  <a:srgbClr val="7F2964"/>
                </a:solidFill>
                <a:latin typeface="Argent"/>
                <a:ea typeface="Argent"/>
                <a:cs typeface="Argent"/>
                <a:sym typeface="Argent"/>
              </a:rPr>
              <a:t>A great chance for young people to start networking in their local community</a:t>
            </a:r>
          </a:p>
        </p:txBody>
      </p:sp>
      <p:sp>
        <p:nvSpPr>
          <p:cNvPr id="9" name="Freeform 9"/>
          <p:cNvSpPr/>
          <p:nvPr/>
        </p:nvSpPr>
        <p:spPr>
          <a:xfrm>
            <a:off x="10960838" y="3172545"/>
            <a:ext cx="6312802" cy="6751660"/>
          </a:xfrm>
          <a:custGeom>
            <a:avLst/>
            <a:gdLst/>
            <a:ahLst/>
            <a:cxnLst/>
            <a:rect l="l" t="t" r="r" b="b"/>
            <a:pathLst>
              <a:path w="6312802" h="6751660">
                <a:moveTo>
                  <a:pt x="0" y="0"/>
                </a:moveTo>
                <a:lnTo>
                  <a:pt x="6312802" y="0"/>
                </a:lnTo>
                <a:lnTo>
                  <a:pt x="6312802" y="6751660"/>
                </a:lnTo>
                <a:lnTo>
                  <a:pt x="0" y="675166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0" name="TextBox 10"/>
          <p:cNvSpPr txBox="1"/>
          <p:nvPr/>
        </p:nvSpPr>
        <p:spPr>
          <a:xfrm>
            <a:off x="453832" y="705889"/>
            <a:ext cx="13505747" cy="2133838"/>
          </a:xfrm>
          <a:prstGeom prst="rect">
            <a:avLst/>
          </a:prstGeom>
        </p:spPr>
        <p:txBody>
          <a:bodyPr lIns="0" tIns="0" rIns="0" bIns="0" rtlCol="0" anchor="t">
            <a:spAutoFit/>
          </a:bodyPr>
          <a:lstStyle/>
          <a:p>
            <a:pPr algn="l">
              <a:lnSpc>
                <a:spcPts val="8299"/>
              </a:lnSpc>
            </a:pPr>
            <a:r>
              <a:rPr lang="en-US" sz="7980" b="1" i="1" spc="-438">
                <a:solidFill>
                  <a:srgbClr val="99C32E"/>
                </a:solidFill>
                <a:latin typeface="Cerebri Heavy Italics"/>
                <a:ea typeface="Cerebri Heavy Italics"/>
                <a:cs typeface="Cerebri Heavy Italics"/>
                <a:sym typeface="Cerebri Heavy Italics"/>
              </a:rPr>
              <a:t>WHY IS WORK EXPERIENCE IMPORTANT?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F2964"/>
        </a:solidFill>
        <a:effectLst/>
      </p:bgPr>
    </p:bg>
    <p:spTree>
      <p:nvGrpSpPr>
        <p:cNvPr id="1" name=""/>
        <p:cNvGrpSpPr/>
        <p:nvPr/>
      </p:nvGrpSpPr>
      <p:grpSpPr>
        <a:xfrm>
          <a:off x="0" y="0"/>
          <a:ext cx="0" cy="0"/>
          <a:chOff x="0" y="0"/>
          <a:chExt cx="0" cy="0"/>
        </a:xfrm>
      </p:grpSpPr>
      <p:sp>
        <p:nvSpPr>
          <p:cNvPr id="2" name="Freeform 2"/>
          <p:cNvSpPr/>
          <p:nvPr/>
        </p:nvSpPr>
        <p:spPr>
          <a:xfrm rot="2944870">
            <a:off x="14066534" y="-3032333"/>
            <a:ext cx="6385531" cy="6369568"/>
          </a:xfrm>
          <a:custGeom>
            <a:avLst/>
            <a:gdLst/>
            <a:ahLst/>
            <a:cxnLst/>
            <a:rect l="l" t="t" r="r" b="b"/>
            <a:pathLst>
              <a:path w="6385531" h="6369568">
                <a:moveTo>
                  <a:pt x="0" y="0"/>
                </a:moveTo>
                <a:lnTo>
                  <a:pt x="6385532" y="0"/>
                </a:lnTo>
                <a:lnTo>
                  <a:pt x="6385532"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6749989">
            <a:off x="-1654711" y="6531768"/>
            <a:ext cx="6385531" cy="6369568"/>
          </a:xfrm>
          <a:custGeom>
            <a:avLst/>
            <a:gdLst/>
            <a:ahLst/>
            <a:cxnLst/>
            <a:rect l="l" t="t" r="r" b="b"/>
            <a:pathLst>
              <a:path w="6385531" h="6369568">
                <a:moveTo>
                  <a:pt x="0" y="0"/>
                </a:moveTo>
                <a:lnTo>
                  <a:pt x="6385531" y="0"/>
                </a:lnTo>
                <a:lnTo>
                  <a:pt x="6385531" y="6369567"/>
                </a:lnTo>
                <a:lnTo>
                  <a:pt x="0" y="636956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211794" y="2935573"/>
            <a:ext cx="7512334" cy="5914256"/>
          </a:xfrm>
          <a:custGeom>
            <a:avLst/>
            <a:gdLst/>
            <a:ahLst/>
            <a:cxnLst/>
            <a:rect l="l" t="t" r="r" b="b"/>
            <a:pathLst>
              <a:path w="7512334" h="5914256">
                <a:moveTo>
                  <a:pt x="0" y="0"/>
                </a:moveTo>
                <a:lnTo>
                  <a:pt x="7512334" y="0"/>
                </a:lnTo>
                <a:lnTo>
                  <a:pt x="7512334" y="5914256"/>
                </a:lnTo>
                <a:lnTo>
                  <a:pt x="0" y="59142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8630581" y="2975193"/>
            <a:ext cx="8843905" cy="4764380"/>
          </a:xfrm>
          <a:prstGeom prst="rect">
            <a:avLst/>
          </a:prstGeom>
        </p:spPr>
        <p:txBody>
          <a:bodyPr lIns="0" tIns="0" rIns="0" bIns="0" rtlCol="0" anchor="t">
            <a:spAutoFit/>
          </a:bodyPr>
          <a:lstStyle/>
          <a:p>
            <a:pPr algn="l">
              <a:lnSpc>
                <a:spcPts val="12485"/>
              </a:lnSpc>
            </a:pPr>
            <a:r>
              <a:rPr lang="en-US" sz="11668" b="1" i="1" spc="-595">
                <a:solidFill>
                  <a:srgbClr val="FFFFFF"/>
                </a:solidFill>
                <a:latin typeface="Cerebri Heavy Italics"/>
                <a:ea typeface="Cerebri Heavy Italics"/>
                <a:cs typeface="Cerebri Heavy Italics"/>
                <a:sym typeface="Cerebri Heavy Italics"/>
              </a:rPr>
              <a:t>THE WORK EXPERIENCE JOURNEY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9F2"/>
        </a:solidFill>
        <a:effectLst/>
      </p:bgPr>
    </p:bg>
    <p:spTree>
      <p:nvGrpSpPr>
        <p:cNvPr id="1" name=""/>
        <p:cNvGrpSpPr/>
        <p:nvPr/>
      </p:nvGrpSpPr>
      <p:grpSpPr>
        <a:xfrm>
          <a:off x="0" y="0"/>
          <a:ext cx="0" cy="0"/>
          <a:chOff x="0" y="0"/>
          <a:chExt cx="0" cy="0"/>
        </a:xfrm>
      </p:grpSpPr>
      <p:grpSp>
        <p:nvGrpSpPr>
          <p:cNvPr id="2" name="Group 2"/>
          <p:cNvGrpSpPr/>
          <p:nvPr/>
        </p:nvGrpSpPr>
        <p:grpSpPr>
          <a:xfrm>
            <a:off x="11291527" y="3509788"/>
            <a:ext cx="5967773" cy="5967773"/>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32E"/>
            </a:solidFill>
            <a:ln cap="sq">
              <a:noFill/>
              <a:prstDash val="solid"/>
              <a:miter/>
            </a:ln>
          </p:spPr>
          <p:txBody>
            <a:bodyPr/>
            <a:lstStyle/>
            <a:p>
              <a:endParaRPr lang="en-GB"/>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spcBef>
                  <a:spcPct val="0"/>
                </a:spcBef>
              </a:pPr>
              <a:endParaRPr/>
            </a:p>
          </p:txBody>
        </p:sp>
      </p:grpSp>
      <p:sp>
        <p:nvSpPr>
          <p:cNvPr id="5" name="Freeform 5"/>
          <p:cNvSpPr/>
          <p:nvPr/>
        </p:nvSpPr>
        <p:spPr>
          <a:xfrm rot="2944870">
            <a:off x="14066534" y="-3032333"/>
            <a:ext cx="6385531" cy="6369568"/>
          </a:xfrm>
          <a:custGeom>
            <a:avLst/>
            <a:gdLst/>
            <a:ahLst/>
            <a:cxnLst/>
            <a:rect l="l" t="t" r="r" b="b"/>
            <a:pathLst>
              <a:path w="6385531" h="6369568">
                <a:moveTo>
                  <a:pt x="0" y="0"/>
                </a:moveTo>
                <a:lnTo>
                  <a:pt x="6385532" y="0"/>
                </a:lnTo>
                <a:lnTo>
                  <a:pt x="6385532"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6" name="Freeform 6"/>
          <p:cNvSpPr/>
          <p:nvPr/>
        </p:nvSpPr>
        <p:spPr>
          <a:xfrm>
            <a:off x="9625290" y="2065425"/>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17457913" y="9477561"/>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TextBox 8"/>
          <p:cNvSpPr txBox="1"/>
          <p:nvPr/>
        </p:nvSpPr>
        <p:spPr>
          <a:xfrm>
            <a:off x="453832" y="3509788"/>
            <a:ext cx="10220005" cy="5257850"/>
          </a:xfrm>
          <a:prstGeom prst="rect">
            <a:avLst/>
          </a:prstGeom>
        </p:spPr>
        <p:txBody>
          <a:bodyPr lIns="0" tIns="0" rIns="0" bIns="0" rtlCol="0" anchor="t">
            <a:spAutoFit/>
          </a:bodyPr>
          <a:lstStyle/>
          <a:p>
            <a:pPr algn="l">
              <a:lnSpc>
                <a:spcPts val="4090"/>
              </a:lnSpc>
            </a:pPr>
            <a:r>
              <a:rPr lang="en-US" sz="3466" spc="-149" dirty="0">
                <a:solidFill>
                  <a:srgbClr val="7F2964"/>
                </a:solidFill>
                <a:latin typeface="Argent"/>
                <a:ea typeface="Argent"/>
                <a:cs typeface="Argent"/>
                <a:sym typeface="Argent"/>
              </a:rPr>
              <a:t>Self-Placement</a:t>
            </a:r>
          </a:p>
          <a:p>
            <a:pPr algn="l">
              <a:lnSpc>
                <a:spcPts val="4090"/>
              </a:lnSpc>
            </a:pPr>
            <a:r>
              <a:rPr lang="en-US" sz="3466" spc="-149" dirty="0">
                <a:solidFill>
                  <a:srgbClr val="7F2964"/>
                </a:solidFill>
                <a:latin typeface="Argent"/>
                <a:ea typeface="Argent"/>
                <a:cs typeface="Argent"/>
                <a:sym typeface="Argent"/>
              </a:rPr>
              <a:t>Student to find their own placement. - these are called Self-Placements &amp; are highly advised.</a:t>
            </a:r>
          </a:p>
          <a:p>
            <a:pPr algn="l">
              <a:lnSpc>
                <a:spcPts val="4090"/>
              </a:lnSpc>
            </a:pPr>
            <a:endParaRPr lang="en-US" sz="3466" spc="-149" dirty="0">
              <a:solidFill>
                <a:srgbClr val="7F2964"/>
              </a:solidFill>
              <a:latin typeface="Argent"/>
              <a:ea typeface="Argent"/>
              <a:cs typeface="Argent"/>
              <a:sym typeface="Argent"/>
            </a:endParaRPr>
          </a:p>
          <a:p>
            <a:pPr algn="l">
              <a:lnSpc>
                <a:spcPts val="4090"/>
              </a:lnSpc>
            </a:pPr>
            <a:r>
              <a:rPr lang="en-US" sz="3466" spc="-149" dirty="0">
                <a:solidFill>
                  <a:srgbClr val="7F2964"/>
                </a:solidFill>
                <a:latin typeface="Argent"/>
                <a:ea typeface="Argent"/>
                <a:cs typeface="Argent"/>
                <a:sym typeface="Argent"/>
              </a:rPr>
              <a:t>Self-Placement forms are given out to students in school.  These need to be completed and returned to school by Friday 6</a:t>
            </a:r>
            <a:r>
              <a:rPr lang="en-US" sz="3466" spc="-149" baseline="30000" dirty="0">
                <a:solidFill>
                  <a:srgbClr val="7F2964"/>
                </a:solidFill>
                <a:latin typeface="Argent"/>
                <a:ea typeface="Argent"/>
                <a:cs typeface="Argent"/>
                <a:sym typeface="Argent"/>
              </a:rPr>
              <a:t>th</a:t>
            </a:r>
            <a:r>
              <a:rPr lang="en-US" sz="3466" spc="-149" dirty="0">
                <a:solidFill>
                  <a:srgbClr val="7F2964"/>
                </a:solidFill>
                <a:latin typeface="Argent"/>
                <a:ea typeface="Argent"/>
                <a:cs typeface="Argent"/>
                <a:sym typeface="Argent"/>
              </a:rPr>
              <a:t> November 2026</a:t>
            </a:r>
          </a:p>
          <a:p>
            <a:pPr algn="l">
              <a:lnSpc>
                <a:spcPts val="4090"/>
              </a:lnSpc>
            </a:pPr>
            <a:endParaRPr lang="en-US" sz="3466" spc="-149" dirty="0">
              <a:solidFill>
                <a:srgbClr val="7F2964"/>
              </a:solidFill>
              <a:latin typeface="Argent"/>
              <a:ea typeface="Argent"/>
              <a:cs typeface="Argent"/>
              <a:sym typeface="Argent"/>
            </a:endParaRPr>
          </a:p>
          <a:p>
            <a:pPr algn="l">
              <a:lnSpc>
                <a:spcPts val="4090"/>
              </a:lnSpc>
            </a:pPr>
            <a:r>
              <a:rPr lang="en-US" sz="3466" spc="-149" dirty="0">
                <a:solidFill>
                  <a:srgbClr val="7F2964"/>
                </a:solidFill>
                <a:latin typeface="Argent"/>
                <a:ea typeface="Argent"/>
                <a:cs typeface="Argent"/>
                <a:sym typeface="Argent"/>
              </a:rPr>
              <a:t>It is important that this date is stuck to as much as possible to avoid delays. </a:t>
            </a:r>
          </a:p>
        </p:txBody>
      </p:sp>
      <p:sp>
        <p:nvSpPr>
          <p:cNvPr id="9" name="Freeform 9"/>
          <p:cNvSpPr/>
          <p:nvPr/>
        </p:nvSpPr>
        <p:spPr>
          <a:xfrm>
            <a:off x="10891528" y="3896939"/>
            <a:ext cx="6348695" cy="5967773"/>
          </a:xfrm>
          <a:custGeom>
            <a:avLst/>
            <a:gdLst/>
            <a:ahLst/>
            <a:cxnLst/>
            <a:rect l="l" t="t" r="r" b="b"/>
            <a:pathLst>
              <a:path w="6348695" h="5967773">
                <a:moveTo>
                  <a:pt x="0" y="0"/>
                </a:moveTo>
                <a:lnTo>
                  <a:pt x="6348694" y="0"/>
                </a:lnTo>
                <a:lnTo>
                  <a:pt x="6348694" y="5967773"/>
                </a:lnTo>
                <a:lnTo>
                  <a:pt x="0" y="59677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0" name="TextBox 10"/>
          <p:cNvSpPr txBox="1"/>
          <p:nvPr/>
        </p:nvSpPr>
        <p:spPr>
          <a:xfrm>
            <a:off x="453832" y="705889"/>
            <a:ext cx="13505747" cy="2133838"/>
          </a:xfrm>
          <a:prstGeom prst="rect">
            <a:avLst/>
          </a:prstGeom>
        </p:spPr>
        <p:txBody>
          <a:bodyPr lIns="0" tIns="0" rIns="0" bIns="0" rtlCol="0" anchor="t">
            <a:spAutoFit/>
          </a:bodyPr>
          <a:lstStyle/>
          <a:p>
            <a:pPr algn="l">
              <a:lnSpc>
                <a:spcPts val="8299"/>
              </a:lnSpc>
            </a:pPr>
            <a:r>
              <a:rPr lang="en-US" sz="7980" b="1" i="1" spc="-438">
                <a:solidFill>
                  <a:srgbClr val="E6A611"/>
                </a:solidFill>
                <a:latin typeface="Cerebri Heavy Italics"/>
                <a:ea typeface="Cerebri Heavy Italics"/>
                <a:cs typeface="Cerebri Heavy Italics"/>
                <a:sym typeface="Cerebri Heavy Italics"/>
              </a:rPr>
              <a:t>STEP 1 - STUDENTS TO COMPLETE FORMS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73A7F"/>
        </a:solidFill>
        <a:effectLst/>
      </p:bgPr>
    </p:bg>
    <p:spTree>
      <p:nvGrpSpPr>
        <p:cNvPr id="1" name=""/>
        <p:cNvGrpSpPr/>
        <p:nvPr/>
      </p:nvGrpSpPr>
      <p:grpSpPr>
        <a:xfrm>
          <a:off x="0" y="0"/>
          <a:ext cx="0" cy="0"/>
          <a:chOff x="0" y="0"/>
          <a:chExt cx="0" cy="0"/>
        </a:xfrm>
      </p:grpSpPr>
      <p:sp>
        <p:nvSpPr>
          <p:cNvPr id="2" name="Freeform 2"/>
          <p:cNvSpPr/>
          <p:nvPr/>
        </p:nvSpPr>
        <p:spPr>
          <a:xfrm rot="2944870">
            <a:off x="14066534" y="-3032333"/>
            <a:ext cx="6385531" cy="6369568"/>
          </a:xfrm>
          <a:custGeom>
            <a:avLst/>
            <a:gdLst/>
            <a:ahLst/>
            <a:cxnLst/>
            <a:rect l="l" t="t" r="r" b="b"/>
            <a:pathLst>
              <a:path w="6385531" h="6369568">
                <a:moveTo>
                  <a:pt x="0" y="0"/>
                </a:moveTo>
                <a:lnTo>
                  <a:pt x="6385532" y="0"/>
                </a:lnTo>
                <a:lnTo>
                  <a:pt x="6385532"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6749989">
            <a:off x="-1568703" y="8048886"/>
            <a:ext cx="4950130" cy="4937755"/>
          </a:xfrm>
          <a:custGeom>
            <a:avLst/>
            <a:gdLst/>
            <a:ahLst/>
            <a:cxnLst/>
            <a:rect l="l" t="t" r="r" b="b"/>
            <a:pathLst>
              <a:path w="4950130" h="4937755">
                <a:moveTo>
                  <a:pt x="0" y="0"/>
                </a:moveTo>
                <a:lnTo>
                  <a:pt x="4950130" y="0"/>
                </a:lnTo>
                <a:lnTo>
                  <a:pt x="4950130" y="4937755"/>
                </a:lnTo>
                <a:lnTo>
                  <a:pt x="0" y="49377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381840" y="3192526"/>
            <a:ext cx="5325729" cy="6876374"/>
          </a:xfrm>
          <a:custGeom>
            <a:avLst/>
            <a:gdLst/>
            <a:ahLst/>
            <a:cxnLst/>
            <a:rect l="l" t="t" r="r" b="b"/>
            <a:pathLst>
              <a:path w="5325729" h="6876374">
                <a:moveTo>
                  <a:pt x="0" y="0"/>
                </a:moveTo>
                <a:lnTo>
                  <a:pt x="5325729" y="0"/>
                </a:lnTo>
                <a:lnTo>
                  <a:pt x="5325729" y="6876374"/>
                </a:lnTo>
                <a:lnTo>
                  <a:pt x="0" y="6876374"/>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272306" y="347995"/>
            <a:ext cx="13351537" cy="2844531"/>
          </a:xfrm>
          <a:prstGeom prst="rect">
            <a:avLst/>
          </a:prstGeom>
        </p:spPr>
        <p:txBody>
          <a:bodyPr lIns="0" tIns="0" rIns="0" bIns="0" rtlCol="0" anchor="t">
            <a:spAutoFit/>
          </a:bodyPr>
          <a:lstStyle/>
          <a:p>
            <a:pPr algn="l">
              <a:lnSpc>
                <a:spcPts val="6947"/>
              </a:lnSpc>
              <a:spcBef>
                <a:spcPct val="0"/>
              </a:spcBef>
            </a:pPr>
            <a:r>
              <a:rPr lang="en-US" sz="6680" b="1" i="1" spc="-367" dirty="0">
                <a:solidFill>
                  <a:srgbClr val="FFFFFF"/>
                </a:solidFill>
                <a:latin typeface="Cerebri Heavy Italics"/>
                <a:ea typeface="Cerebri Heavy Italics"/>
                <a:cs typeface="Cerebri Heavy Italics"/>
                <a:sym typeface="Cerebri Heavy Italics"/>
              </a:rPr>
              <a:t>STEP 1 - STUDENTS TO COMPLETE FORMS </a:t>
            </a:r>
          </a:p>
          <a:p>
            <a:pPr algn="l">
              <a:lnSpc>
                <a:spcPts val="8299"/>
              </a:lnSpc>
              <a:spcBef>
                <a:spcPct val="0"/>
              </a:spcBef>
            </a:pPr>
            <a:r>
              <a:rPr lang="en-US" sz="7980" b="1" i="1" spc="-438" dirty="0">
                <a:solidFill>
                  <a:srgbClr val="99C32E"/>
                </a:solidFill>
                <a:latin typeface="Cerebri Heavy Italics"/>
                <a:ea typeface="Cerebri Heavy Italics"/>
                <a:cs typeface="Cerebri Heavy Italics"/>
                <a:sym typeface="Cerebri Heavy Italics"/>
              </a:rPr>
              <a:t>SELF-PLACEMENTS</a:t>
            </a:r>
          </a:p>
        </p:txBody>
      </p:sp>
      <p:sp>
        <p:nvSpPr>
          <p:cNvPr id="6" name="TextBox 6"/>
          <p:cNvSpPr txBox="1"/>
          <p:nvPr/>
        </p:nvSpPr>
        <p:spPr>
          <a:xfrm>
            <a:off x="6081502" y="3591645"/>
            <a:ext cx="11399998" cy="5666655"/>
          </a:xfrm>
          <a:prstGeom prst="rect">
            <a:avLst/>
          </a:prstGeom>
        </p:spPr>
        <p:txBody>
          <a:bodyPr lIns="0" tIns="0" rIns="0" bIns="0" rtlCol="0" anchor="t">
            <a:spAutoFit/>
          </a:bodyPr>
          <a:lstStyle/>
          <a:p>
            <a:pPr marL="748419" lvl="1" indent="-374209" algn="l">
              <a:lnSpc>
                <a:spcPts val="4090"/>
              </a:lnSpc>
              <a:buFont typeface="Arial"/>
              <a:buChar char="•"/>
            </a:pPr>
            <a:r>
              <a:rPr lang="en-US" sz="3466" spc="-149" dirty="0">
                <a:solidFill>
                  <a:srgbClr val="FFFFFF"/>
                </a:solidFill>
                <a:latin typeface="Argent"/>
                <a:ea typeface="Argent"/>
                <a:cs typeface="Argent"/>
                <a:sym typeface="Argent"/>
              </a:rPr>
              <a:t>Students should think about where they want to go on placement. With a family member, to their local shop, anything specific they have in mind. </a:t>
            </a:r>
          </a:p>
          <a:p>
            <a:pPr marL="748419" lvl="1" indent="-374209" algn="l">
              <a:lnSpc>
                <a:spcPts val="4090"/>
              </a:lnSpc>
              <a:buFont typeface="Arial"/>
              <a:buChar char="•"/>
            </a:pPr>
            <a:r>
              <a:rPr lang="en-US" sz="3466" spc="-149" dirty="0">
                <a:solidFill>
                  <a:srgbClr val="FFFFFF"/>
                </a:solidFill>
                <a:latin typeface="Argent"/>
                <a:ea typeface="Argent"/>
                <a:cs typeface="Argent"/>
                <a:sym typeface="Argent"/>
              </a:rPr>
              <a:t>They should then contact that employer asking if they can accommodate them for work experience.</a:t>
            </a:r>
          </a:p>
          <a:p>
            <a:pPr marL="748419" lvl="1" indent="-374209" algn="l">
              <a:lnSpc>
                <a:spcPts val="4090"/>
              </a:lnSpc>
              <a:buFont typeface="Arial"/>
              <a:buChar char="•"/>
            </a:pPr>
            <a:r>
              <a:rPr lang="en-US" sz="3466" spc="-149" dirty="0">
                <a:solidFill>
                  <a:srgbClr val="FFFFFF"/>
                </a:solidFill>
                <a:latin typeface="Argent"/>
                <a:ea typeface="Argent"/>
                <a:cs typeface="Argent"/>
                <a:sym typeface="Argent"/>
              </a:rPr>
              <a:t>If the employer is happy to accommodate then the employer needs to complete this side of the Self-Placement Form in full. Any missing info will result in a delay.</a:t>
            </a:r>
          </a:p>
          <a:p>
            <a:pPr marL="748419" lvl="1" indent="-374209" algn="l">
              <a:lnSpc>
                <a:spcPts val="4090"/>
              </a:lnSpc>
              <a:buFont typeface="Arial"/>
              <a:buChar char="•"/>
            </a:pPr>
            <a:r>
              <a:rPr lang="en-US" sz="3466" spc="-149" dirty="0">
                <a:solidFill>
                  <a:srgbClr val="FFFFFF"/>
                </a:solidFill>
                <a:latin typeface="Argent"/>
                <a:ea typeface="Argent"/>
                <a:cs typeface="Argent"/>
                <a:sym typeface="Argent"/>
              </a:rPr>
              <a:t>Employers </a:t>
            </a:r>
            <a:r>
              <a:rPr lang="en-US" sz="3466" b="1" u="sng" spc="-149" dirty="0">
                <a:solidFill>
                  <a:srgbClr val="FFFFFF"/>
                </a:solidFill>
                <a:latin typeface="Argent Bold"/>
                <a:ea typeface="Argent Bold"/>
                <a:cs typeface="Argent Bold"/>
                <a:sym typeface="Argent Bold"/>
              </a:rPr>
              <a:t>must</a:t>
            </a:r>
            <a:r>
              <a:rPr lang="en-US" sz="3466" spc="-149" dirty="0">
                <a:solidFill>
                  <a:srgbClr val="FFFFFF"/>
                </a:solidFill>
                <a:latin typeface="Argent"/>
                <a:ea typeface="Argent"/>
                <a:cs typeface="Argent"/>
                <a:sym typeface="Argent"/>
              </a:rPr>
              <a:t> have Employers Liability Insurance. LEBC cannot process placements that do not have this insurance.</a:t>
            </a:r>
          </a:p>
          <a:p>
            <a:pPr marL="748419" lvl="1" indent="-374209" algn="l">
              <a:lnSpc>
                <a:spcPts val="4090"/>
              </a:lnSpc>
              <a:buFont typeface="Arial"/>
              <a:buChar char="•"/>
            </a:pPr>
            <a:r>
              <a:rPr lang="en-US" sz="3466" spc="-149" dirty="0">
                <a:solidFill>
                  <a:srgbClr val="FFFFFF"/>
                </a:solidFill>
                <a:latin typeface="Argent"/>
                <a:ea typeface="Argent"/>
                <a:cs typeface="Argent"/>
                <a:sym typeface="Argent"/>
              </a:rPr>
              <a:t>Self-Placements - THEIR CHOICE!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9F2"/>
        </a:solidFill>
        <a:effectLst/>
      </p:bgPr>
    </p:bg>
    <p:spTree>
      <p:nvGrpSpPr>
        <p:cNvPr id="1" name=""/>
        <p:cNvGrpSpPr/>
        <p:nvPr/>
      </p:nvGrpSpPr>
      <p:grpSpPr>
        <a:xfrm>
          <a:off x="0" y="0"/>
          <a:ext cx="0" cy="0"/>
          <a:chOff x="0" y="0"/>
          <a:chExt cx="0" cy="0"/>
        </a:xfrm>
      </p:grpSpPr>
      <p:sp>
        <p:nvSpPr>
          <p:cNvPr id="2" name="TextBox 2"/>
          <p:cNvSpPr txBox="1"/>
          <p:nvPr/>
        </p:nvSpPr>
        <p:spPr>
          <a:xfrm>
            <a:off x="295660" y="318738"/>
            <a:ext cx="13505747" cy="2133838"/>
          </a:xfrm>
          <a:prstGeom prst="rect">
            <a:avLst/>
          </a:prstGeom>
        </p:spPr>
        <p:txBody>
          <a:bodyPr lIns="0" tIns="0" rIns="0" bIns="0" rtlCol="0" anchor="t">
            <a:spAutoFit/>
          </a:bodyPr>
          <a:lstStyle/>
          <a:p>
            <a:pPr algn="l">
              <a:lnSpc>
                <a:spcPts val="8299"/>
              </a:lnSpc>
            </a:pPr>
            <a:r>
              <a:rPr lang="en-US" sz="7980" b="1" i="1" spc="-438">
                <a:solidFill>
                  <a:srgbClr val="E6A611"/>
                </a:solidFill>
                <a:latin typeface="Cerebri Heavy Italics"/>
                <a:ea typeface="Cerebri Heavy Italics"/>
                <a:cs typeface="Cerebri Heavy Italics"/>
                <a:sym typeface="Cerebri Heavy Italics"/>
              </a:rPr>
              <a:t>STEP 2 - LEBC BEHIND THE SCENES - H&amp;S</a:t>
            </a:r>
          </a:p>
        </p:txBody>
      </p:sp>
      <p:sp>
        <p:nvSpPr>
          <p:cNvPr id="3" name="Freeform 3"/>
          <p:cNvSpPr/>
          <p:nvPr/>
        </p:nvSpPr>
        <p:spPr>
          <a:xfrm>
            <a:off x="9625290" y="2065425"/>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a:off x="12450507" y="415820"/>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5709207" y="5018505"/>
            <a:ext cx="4425536" cy="5268495"/>
          </a:xfrm>
          <a:custGeom>
            <a:avLst/>
            <a:gdLst/>
            <a:ahLst/>
            <a:cxnLst/>
            <a:rect l="l" t="t" r="r" b="b"/>
            <a:pathLst>
              <a:path w="4425536" h="5268495">
                <a:moveTo>
                  <a:pt x="0" y="0"/>
                </a:moveTo>
                <a:lnTo>
                  <a:pt x="4425536" y="0"/>
                </a:lnTo>
                <a:lnTo>
                  <a:pt x="4425536" y="5268495"/>
                </a:lnTo>
                <a:lnTo>
                  <a:pt x="0" y="52684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TextBox 6"/>
          <p:cNvSpPr txBox="1"/>
          <p:nvPr/>
        </p:nvSpPr>
        <p:spPr>
          <a:xfrm>
            <a:off x="295660" y="2690785"/>
            <a:ext cx="10220005" cy="523155"/>
          </a:xfrm>
          <a:prstGeom prst="rect">
            <a:avLst/>
          </a:prstGeom>
        </p:spPr>
        <p:txBody>
          <a:bodyPr lIns="0" tIns="0" rIns="0" bIns="0" rtlCol="0" anchor="t">
            <a:spAutoFit/>
          </a:bodyPr>
          <a:lstStyle/>
          <a:p>
            <a:pPr algn="l">
              <a:lnSpc>
                <a:spcPts val="4090"/>
              </a:lnSpc>
            </a:pPr>
            <a:r>
              <a:rPr lang="en-US" sz="3466" spc="-149">
                <a:solidFill>
                  <a:srgbClr val="173A7F"/>
                </a:solidFill>
                <a:latin typeface="Argent"/>
                <a:ea typeface="Argent"/>
                <a:cs typeface="Argent"/>
                <a:sym typeface="Argent"/>
              </a:rPr>
              <a:t>Health &amp; Safety is at the heart of the process.</a:t>
            </a:r>
          </a:p>
        </p:txBody>
      </p:sp>
      <p:sp>
        <p:nvSpPr>
          <p:cNvPr id="7" name="TextBox 7"/>
          <p:cNvSpPr txBox="1"/>
          <p:nvPr/>
        </p:nvSpPr>
        <p:spPr>
          <a:xfrm>
            <a:off x="295660" y="3490250"/>
            <a:ext cx="5264844" cy="4362196"/>
          </a:xfrm>
          <a:prstGeom prst="rect">
            <a:avLst/>
          </a:prstGeom>
        </p:spPr>
        <p:txBody>
          <a:bodyPr lIns="0" tIns="0" rIns="0" bIns="0" rtlCol="0" anchor="t">
            <a:spAutoFit/>
          </a:bodyPr>
          <a:lstStyle/>
          <a:p>
            <a:pPr algn="l">
              <a:lnSpc>
                <a:spcPts val="2911"/>
              </a:lnSpc>
              <a:spcBef>
                <a:spcPct val="0"/>
              </a:spcBef>
            </a:pPr>
            <a:r>
              <a:rPr lang="en-US" sz="2799" spc="-153" dirty="0">
                <a:solidFill>
                  <a:srgbClr val="173A7F"/>
                </a:solidFill>
                <a:latin typeface="Argent"/>
                <a:ea typeface="Argent"/>
                <a:cs typeface="Argent"/>
                <a:sym typeface="Argent"/>
              </a:rPr>
              <a:t>Before a placement takes place, LEBC considers:</a:t>
            </a:r>
          </a:p>
          <a:p>
            <a:pPr algn="l">
              <a:lnSpc>
                <a:spcPts val="2911"/>
              </a:lnSpc>
              <a:spcBef>
                <a:spcPct val="0"/>
              </a:spcBef>
            </a:pPr>
            <a:endParaRPr lang="en-US" sz="2799" spc="-153" dirty="0">
              <a:solidFill>
                <a:srgbClr val="173A7F"/>
              </a:solidFill>
              <a:latin typeface="Argent"/>
              <a:ea typeface="Argent"/>
              <a:cs typeface="Argent"/>
              <a:sym typeface="Argent"/>
            </a:endParaRP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Workplace risks</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Young-person-specific risks</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Supervision</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Activities the student will undertake</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Safeguarding</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Emergency arrangements</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Employer responsibilities</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Appropriate control measures</a:t>
            </a:r>
          </a:p>
        </p:txBody>
      </p:sp>
      <p:sp>
        <p:nvSpPr>
          <p:cNvPr id="8" name="TextBox 8"/>
          <p:cNvSpPr txBox="1"/>
          <p:nvPr/>
        </p:nvSpPr>
        <p:spPr>
          <a:xfrm>
            <a:off x="10283447" y="1861475"/>
            <a:ext cx="7635958" cy="7619746"/>
          </a:xfrm>
          <a:prstGeom prst="rect">
            <a:avLst/>
          </a:prstGeom>
        </p:spPr>
        <p:txBody>
          <a:bodyPr lIns="0" tIns="0" rIns="0" bIns="0" rtlCol="0" anchor="t">
            <a:spAutoFit/>
          </a:bodyPr>
          <a:lstStyle/>
          <a:p>
            <a:pPr algn="l">
              <a:lnSpc>
                <a:spcPts val="2911"/>
              </a:lnSpc>
              <a:spcBef>
                <a:spcPct val="0"/>
              </a:spcBef>
            </a:pPr>
            <a:r>
              <a:rPr lang="en-US" sz="2799" spc="-153" dirty="0">
                <a:solidFill>
                  <a:srgbClr val="173A7F"/>
                </a:solidFill>
                <a:latin typeface="Argent"/>
                <a:ea typeface="Argent"/>
                <a:cs typeface="Argent"/>
                <a:sym typeface="Argent"/>
              </a:rPr>
              <a:t>To ensure students are in safe hands, our assessors:</a:t>
            </a:r>
          </a:p>
          <a:p>
            <a:pPr algn="l">
              <a:lnSpc>
                <a:spcPts val="2911"/>
              </a:lnSpc>
              <a:spcBef>
                <a:spcPct val="0"/>
              </a:spcBef>
            </a:pPr>
            <a:endParaRPr lang="en-US" sz="2799" spc="-153" dirty="0">
              <a:solidFill>
                <a:srgbClr val="173A7F"/>
              </a:solidFill>
              <a:latin typeface="Argent"/>
              <a:ea typeface="Argent"/>
              <a:cs typeface="Argent"/>
              <a:sym typeface="Argent"/>
            </a:endParaRP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Are qualified to NEBOSH or IOSH standard depending on the risk level of the placement that we are checking</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Work closely with other partners including LADO and safeguarding in education teams across the City and County</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Visit all placements to check insurances, health, safety and welfare are suitable prior to students attending a placement</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Assist in any investigation needed if a student reports concerns or an incident whilst on their placement</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Check all safeguarding aspects of a placement and advise if a DBS check should be considered</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Ask all employers to sign a letter of understanding so they are aware of their responsibilities when they have a student on placement</a:t>
            </a:r>
          </a:p>
          <a:p>
            <a:pPr marL="604519" lvl="1" indent="-302260" algn="l">
              <a:lnSpc>
                <a:spcPts val="2911"/>
              </a:lnSpc>
              <a:buFont typeface="Arial"/>
              <a:buChar char="•"/>
            </a:pPr>
            <a:r>
              <a:rPr lang="en-US" sz="2799" spc="-153" dirty="0">
                <a:solidFill>
                  <a:srgbClr val="173A7F"/>
                </a:solidFill>
                <a:latin typeface="Argent"/>
                <a:ea typeface="Argent"/>
                <a:cs typeface="Argent"/>
                <a:sym typeface="Argent"/>
              </a:rPr>
              <a:t>Will work with local agencies regarding concerns raised and the ongoing suitability for that placement</a:t>
            </a:r>
          </a:p>
        </p:txBody>
      </p:sp>
      <p:sp>
        <p:nvSpPr>
          <p:cNvPr id="9" name="TextBox 9"/>
          <p:cNvSpPr txBox="1"/>
          <p:nvPr/>
        </p:nvSpPr>
        <p:spPr>
          <a:xfrm>
            <a:off x="295660" y="8383599"/>
            <a:ext cx="6453105" cy="1551855"/>
          </a:xfrm>
          <a:prstGeom prst="rect">
            <a:avLst/>
          </a:prstGeom>
        </p:spPr>
        <p:txBody>
          <a:bodyPr lIns="0" tIns="0" rIns="0" bIns="0" rtlCol="0" anchor="t">
            <a:spAutoFit/>
          </a:bodyPr>
          <a:lstStyle/>
          <a:p>
            <a:pPr algn="l">
              <a:lnSpc>
                <a:spcPts val="4090"/>
              </a:lnSpc>
            </a:pPr>
            <a:r>
              <a:rPr lang="en-US" sz="3466" i="1" spc="-149" dirty="0">
                <a:solidFill>
                  <a:srgbClr val="173A7F"/>
                </a:solidFill>
                <a:latin typeface="Argent Italics"/>
                <a:ea typeface="Argent Italics"/>
                <a:cs typeface="Argent Italics"/>
                <a:sym typeface="Argent Italics"/>
              </a:rPr>
              <a:t>We may get in touch if we are struggling to get in contact with an Employer (Self-Placement)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6A611"/>
        </a:solidFill>
        <a:effectLst/>
      </p:bgPr>
    </p:bg>
    <p:spTree>
      <p:nvGrpSpPr>
        <p:cNvPr id="1" name=""/>
        <p:cNvGrpSpPr/>
        <p:nvPr/>
      </p:nvGrpSpPr>
      <p:grpSpPr>
        <a:xfrm>
          <a:off x="0" y="0"/>
          <a:ext cx="0" cy="0"/>
          <a:chOff x="0" y="0"/>
          <a:chExt cx="0" cy="0"/>
        </a:xfrm>
      </p:grpSpPr>
      <p:sp>
        <p:nvSpPr>
          <p:cNvPr id="2" name="Freeform 2"/>
          <p:cNvSpPr/>
          <p:nvPr/>
        </p:nvSpPr>
        <p:spPr>
          <a:xfrm rot="4078120">
            <a:off x="14207772" y="-2318180"/>
            <a:ext cx="6385531" cy="6369568"/>
          </a:xfrm>
          <a:custGeom>
            <a:avLst/>
            <a:gdLst/>
            <a:ahLst/>
            <a:cxnLst/>
            <a:rect l="l" t="t" r="r" b="b"/>
            <a:pathLst>
              <a:path w="6385531" h="6369568">
                <a:moveTo>
                  <a:pt x="0" y="0"/>
                </a:moveTo>
                <a:lnTo>
                  <a:pt x="6385531" y="0"/>
                </a:lnTo>
                <a:lnTo>
                  <a:pt x="6385531"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11264012" y="3754691"/>
            <a:ext cx="7023988" cy="6532309"/>
          </a:xfrm>
          <a:custGeom>
            <a:avLst/>
            <a:gdLst/>
            <a:ahLst/>
            <a:cxnLst/>
            <a:rect l="l" t="t" r="r" b="b"/>
            <a:pathLst>
              <a:path w="7023988" h="6532309">
                <a:moveTo>
                  <a:pt x="0" y="0"/>
                </a:moveTo>
                <a:lnTo>
                  <a:pt x="7023988" y="0"/>
                </a:lnTo>
                <a:lnTo>
                  <a:pt x="7023988" y="6532309"/>
                </a:lnTo>
                <a:lnTo>
                  <a:pt x="0" y="6532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TextBox 4"/>
          <p:cNvSpPr txBox="1"/>
          <p:nvPr/>
        </p:nvSpPr>
        <p:spPr>
          <a:xfrm>
            <a:off x="203622" y="356531"/>
            <a:ext cx="10771591" cy="2007252"/>
          </a:xfrm>
          <a:prstGeom prst="rect">
            <a:avLst/>
          </a:prstGeom>
        </p:spPr>
        <p:txBody>
          <a:bodyPr lIns="0" tIns="0" rIns="0" bIns="0" rtlCol="0" anchor="t">
            <a:spAutoFit/>
          </a:bodyPr>
          <a:lstStyle/>
          <a:p>
            <a:pPr algn="l">
              <a:lnSpc>
                <a:spcPts val="7861"/>
              </a:lnSpc>
            </a:pPr>
            <a:r>
              <a:rPr lang="en-US" sz="7347" b="1" i="1" dirty="0">
                <a:solidFill>
                  <a:srgbClr val="FFFFFF"/>
                </a:solidFill>
                <a:latin typeface="Cerebri Heavy Italics"/>
                <a:ea typeface="Cerebri Heavy Italics"/>
                <a:cs typeface="Cerebri Heavy Italics"/>
                <a:sym typeface="Cerebri Heavy Italics"/>
              </a:rPr>
              <a:t>STEP 3 - PAPERWORK COMES INTO SCHOOL</a:t>
            </a:r>
          </a:p>
        </p:txBody>
      </p:sp>
      <p:sp>
        <p:nvSpPr>
          <p:cNvPr id="5" name="TextBox 5"/>
          <p:cNvSpPr txBox="1"/>
          <p:nvPr/>
        </p:nvSpPr>
        <p:spPr>
          <a:xfrm>
            <a:off x="203622" y="2878326"/>
            <a:ext cx="10230445" cy="6521953"/>
          </a:xfrm>
          <a:prstGeom prst="rect">
            <a:avLst/>
          </a:prstGeom>
        </p:spPr>
        <p:txBody>
          <a:bodyPr lIns="0" tIns="0" rIns="0" bIns="0" rtlCol="0" anchor="t">
            <a:spAutoFit/>
          </a:bodyPr>
          <a:lstStyle/>
          <a:p>
            <a:pPr marL="774516" lvl="1" indent="-387258" algn="l">
              <a:lnSpc>
                <a:spcPts val="4304"/>
              </a:lnSpc>
              <a:buFont typeface="Arial"/>
              <a:buChar char="•"/>
            </a:pPr>
            <a:r>
              <a:rPr lang="en-US" sz="3587" dirty="0">
                <a:solidFill>
                  <a:srgbClr val="FFFFFF"/>
                </a:solidFill>
                <a:latin typeface="Argent"/>
                <a:ea typeface="Argent"/>
                <a:cs typeface="Argent"/>
                <a:sym typeface="Argent"/>
              </a:rPr>
              <a:t>Approx. 6 weeks before the placement is due to start, LEBC will provide the school with the Learners’ paperwork.</a:t>
            </a:r>
          </a:p>
          <a:p>
            <a:pPr marL="774516" lvl="1" indent="-387258" algn="l">
              <a:lnSpc>
                <a:spcPts val="4304"/>
              </a:lnSpc>
              <a:buFont typeface="Arial"/>
              <a:buChar char="•"/>
            </a:pPr>
            <a:r>
              <a:rPr lang="en-US" sz="3587" dirty="0">
                <a:solidFill>
                  <a:srgbClr val="FFFFFF"/>
                </a:solidFill>
                <a:latin typeface="Argent"/>
                <a:ea typeface="Argent"/>
                <a:cs typeface="Argent"/>
                <a:sym typeface="Argent"/>
              </a:rPr>
              <a:t>There are different types of paperwork that the Learners can </a:t>
            </a:r>
            <a:r>
              <a:rPr lang="en-US" sz="3587" dirty="0" err="1">
                <a:solidFill>
                  <a:srgbClr val="FFFFFF"/>
                </a:solidFill>
                <a:latin typeface="Argent"/>
                <a:ea typeface="Argent"/>
                <a:cs typeface="Argent"/>
                <a:sym typeface="Argent"/>
              </a:rPr>
              <a:t>recieve</a:t>
            </a:r>
            <a:r>
              <a:rPr lang="en-US" sz="3587" dirty="0">
                <a:solidFill>
                  <a:srgbClr val="FFFFFF"/>
                </a:solidFill>
                <a:latin typeface="Argent"/>
                <a:ea typeface="Argent"/>
                <a:cs typeface="Argent"/>
                <a:sym typeface="Argent"/>
              </a:rPr>
              <a:t>.</a:t>
            </a:r>
          </a:p>
          <a:p>
            <a:pPr marL="774516" lvl="1" indent="-387258" algn="l">
              <a:lnSpc>
                <a:spcPts val="4304"/>
              </a:lnSpc>
              <a:buFont typeface="Arial"/>
              <a:buChar char="•"/>
            </a:pPr>
            <a:r>
              <a:rPr lang="en-US" sz="3587" dirty="0">
                <a:solidFill>
                  <a:srgbClr val="FFFFFF"/>
                </a:solidFill>
                <a:latin typeface="Argent"/>
                <a:ea typeface="Argent"/>
                <a:cs typeface="Argent"/>
                <a:sym typeface="Argent"/>
              </a:rPr>
              <a:t>If the placement is ready to go, students will receive Confirmed paperwork.</a:t>
            </a:r>
          </a:p>
          <a:p>
            <a:pPr marL="774516" lvl="1" indent="-387258" algn="l">
              <a:lnSpc>
                <a:spcPts val="4304"/>
              </a:lnSpc>
              <a:buFont typeface="Arial"/>
              <a:buChar char="•"/>
            </a:pPr>
            <a:r>
              <a:rPr lang="en-US" sz="3587" dirty="0">
                <a:solidFill>
                  <a:srgbClr val="FFFFFF"/>
                </a:solidFill>
                <a:latin typeface="Argent"/>
                <a:ea typeface="Argent"/>
                <a:cs typeface="Argent"/>
                <a:sym typeface="Argent"/>
              </a:rPr>
              <a:t>If the placement is awaiting a H&amp;S visit or any insurances, students will </a:t>
            </a:r>
            <a:r>
              <a:rPr lang="en-US" sz="3587" dirty="0" err="1">
                <a:solidFill>
                  <a:srgbClr val="FFFFFF"/>
                </a:solidFill>
                <a:latin typeface="Argent"/>
                <a:ea typeface="Argent"/>
                <a:cs typeface="Argent"/>
                <a:sym typeface="Argent"/>
              </a:rPr>
              <a:t>recieve</a:t>
            </a:r>
            <a:r>
              <a:rPr lang="en-US" sz="3587" dirty="0">
                <a:solidFill>
                  <a:srgbClr val="FFFFFF"/>
                </a:solidFill>
                <a:latin typeface="Argent"/>
                <a:ea typeface="Argent"/>
                <a:cs typeface="Argent"/>
                <a:sym typeface="Argent"/>
              </a:rPr>
              <a:t> a letter stating this.</a:t>
            </a:r>
          </a:p>
          <a:p>
            <a:pPr marL="774516" lvl="1" indent="-387258" algn="l">
              <a:lnSpc>
                <a:spcPts val="4304"/>
              </a:lnSpc>
              <a:buFont typeface="Arial"/>
              <a:buChar char="•"/>
            </a:pPr>
            <a:r>
              <a:rPr lang="en-US" sz="3587" dirty="0">
                <a:solidFill>
                  <a:srgbClr val="FFFFFF"/>
                </a:solidFill>
                <a:latin typeface="Argent"/>
                <a:ea typeface="Argent"/>
                <a:cs typeface="Argent"/>
                <a:sym typeface="Argent"/>
              </a:rPr>
              <a:t>If we have been unable to place the student, they will receive a letter with next steps.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9F2"/>
        </a:solidFill>
        <a:effectLst/>
      </p:bgPr>
    </p:bg>
    <p:spTree>
      <p:nvGrpSpPr>
        <p:cNvPr id="1" name=""/>
        <p:cNvGrpSpPr/>
        <p:nvPr/>
      </p:nvGrpSpPr>
      <p:grpSpPr>
        <a:xfrm>
          <a:off x="0" y="0"/>
          <a:ext cx="0" cy="0"/>
          <a:chOff x="0" y="0"/>
          <a:chExt cx="0" cy="0"/>
        </a:xfrm>
      </p:grpSpPr>
      <p:sp>
        <p:nvSpPr>
          <p:cNvPr id="2" name="Freeform 2"/>
          <p:cNvSpPr/>
          <p:nvPr/>
        </p:nvSpPr>
        <p:spPr>
          <a:xfrm rot="2944870">
            <a:off x="13642947" y="-2630627"/>
            <a:ext cx="6385531" cy="6369568"/>
          </a:xfrm>
          <a:custGeom>
            <a:avLst/>
            <a:gdLst/>
            <a:ahLst/>
            <a:cxnLst/>
            <a:rect l="l" t="t" r="r" b="b"/>
            <a:pathLst>
              <a:path w="6385531" h="6369568">
                <a:moveTo>
                  <a:pt x="0" y="0"/>
                </a:moveTo>
                <a:lnTo>
                  <a:pt x="6385531" y="0"/>
                </a:lnTo>
                <a:lnTo>
                  <a:pt x="6385531" y="6369567"/>
                </a:lnTo>
                <a:lnTo>
                  <a:pt x="0" y="636956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9625290" y="2065425"/>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10440513" y="254398"/>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5"/>
          <p:cNvSpPr/>
          <p:nvPr/>
        </p:nvSpPr>
        <p:spPr>
          <a:xfrm>
            <a:off x="7651539" y="3078592"/>
            <a:ext cx="4946776" cy="6398969"/>
          </a:xfrm>
          <a:custGeom>
            <a:avLst/>
            <a:gdLst/>
            <a:ahLst/>
            <a:cxnLst/>
            <a:rect l="l" t="t" r="r" b="b"/>
            <a:pathLst>
              <a:path w="4946776" h="6398969">
                <a:moveTo>
                  <a:pt x="0" y="0"/>
                </a:moveTo>
                <a:lnTo>
                  <a:pt x="4946776" y="0"/>
                </a:lnTo>
                <a:lnTo>
                  <a:pt x="4946776" y="6398969"/>
                </a:lnTo>
                <a:lnTo>
                  <a:pt x="0" y="6398969"/>
                </a:lnTo>
                <a:lnTo>
                  <a:pt x="0" y="0"/>
                </a:lnTo>
                <a:close/>
              </a:path>
            </a:pathLst>
          </a:custGeom>
          <a:blipFill>
            <a:blip r:embed="rId5"/>
            <a:stretch>
              <a:fillRect/>
            </a:stretch>
          </a:blipFill>
        </p:spPr>
        <p:txBody>
          <a:bodyPr/>
          <a:lstStyle/>
          <a:p>
            <a:endParaRPr lang="en-GB"/>
          </a:p>
        </p:txBody>
      </p:sp>
      <p:sp>
        <p:nvSpPr>
          <p:cNvPr id="6" name="Freeform 6"/>
          <p:cNvSpPr/>
          <p:nvPr/>
        </p:nvSpPr>
        <p:spPr>
          <a:xfrm>
            <a:off x="13001813" y="3017194"/>
            <a:ext cx="4785179" cy="6460367"/>
          </a:xfrm>
          <a:custGeom>
            <a:avLst/>
            <a:gdLst/>
            <a:ahLst/>
            <a:cxnLst/>
            <a:rect l="l" t="t" r="r" b="b"/>
            <a:pathLst>
              <a:path w="4785179" h="6460367">
                <a:moveTo>
                  <a:pt x="0" y="0"/>
                </a:moveTo>
                <a:lnTo>
                  <a:pt x="4785179" y="0"/>
                </a:lnTo>
                <a:lnTo>
                  <a:pt x="4785179" y="6460367"/>
                </a:lnTo>
                <a:lnTo>
                  <a:pt x="0" y="6460367"/>
                </a:lnTo>
                <a:lnTo>
                  <a:pt x="0" y="0"/>
                </a:lnTo>
                <a:close/>
              </a:path>
            </a:pathLst>
          </a:custGeom>
          <a:blipFill>
            <a:blip r:embed="rId6"/>
            <a:stretch>
              <a:fillRect/>
            </a:stretch>
          </a:blipFill>
        </p:spPr>
        <p:txBody>
          <a:bodyPr/>
          <a:lstStyle/>
          <a:p>
            <a:endParaRPr lang="en-GB"/>
          </a:p>
        </p:txBody>
      </p:sp>
      <p:sp>
        <p:nvSpPr>
          <p:cNvPr id="7" name="TextBox 7"/>
          <p:cNvSpPr txBox="1"/>
          <p:nvPr/>
        </p:nvSpPr>
        <p:spPr>
          <a:xfrm>
            <a:off x="257166" y="318738"/>
            <a:ext cx="13505747" cy="2133838"/>
          </a:xfrm>
          <a:prstGeom prst="rect">
            <a:avLst/>
          </a:prstGeom>
        </p:spPr>
        <p:txBody>
          <a:bodyPr lIns="0" tIns="0" rIns="0" bIns="0" rtlCol="0" anchor="t">
            <a:spAutoFit/>
          </a:bodyPr>
          <a:lstStyle/>
          <a:p>
            <a:pPr algn="l">
              <a:lnSpc>
                <a:spcPts val="8299"/>
              </a:lnSpc>
            </a:pPr>
            <a:r>
              <a:rPr lang="en-US" sz="7980" b="1" i="1" spc="-438">
                <a:solidFill>
                  <a:srgbClr val="7F2964"/>
                </a:solidFill>
                <a:latin typeface="Cerebri Heavy Italics"/>
                <a:ea typeface="Cerebri Heavy Italics"/>
                <a:cs typeface="Cerebri Heavy Italics"/>
                <a:sym typeface="Cerebri Heavy Italics"/>
              </a:rPr>
              <a:t>STEP 3 - CONFIRMED STUDENT PAPERWORK</a:t>
            </a:r>
          </a:p>
        </p:txBody>
      </p:sp>
      <p:sp>
        <p:nvSpPr>
          <p:cNvPr id="8" name="TextBox 8"/>
          <p:cNvSpPr txBox="1"/>
          <p:nvPr/>
        </p:nvSpPr>
        <p:spPr>
          <a:xfrm>
            <a:off x="257166" y="2544277"/>
            <a:ext cx="7248765" cy="7458075"/>
          </a:xfrm>
          <a:prstGeom prst="rect">
            <a:avLst/>
          </a:prstGeom>
        </p:spPr>
        <p:txBody>
          <a:bodyPr lIns="0" tIns="0" rIns="0" bIns="0" rtlCol="0" anchor="t">
            <a:spAutoFit/>
          </a:bodyPr>
          <a:lstStyle/>
          <a:p>
            <a:pPr marL="623390" lvl="1" indent="-311695" algn="l">
              <a:lnSpc>
                <a:spcPts val="3464"/>
              </a:lnSpc>
              <a:buFont typeface="Arial"/>
              <a:buChar char="•"/>
            </a:pPr>
            <a:r>
              <a:rPr lang="en-US" sz="2887">
                <a:solidFill>
                  <a:srgbClr val="000000"/>
                </a:solidFill>
                <a:latin typeface="Argent"/>
                <a:ea typeface="Argent"/>
                <a:cs typeface="Argent"/>
                <a:sym typeface="Argent"/>
              </a:rPr>
              <a:t>Students will receive a Cover Letter that clearly states the name of the employer, the job title, the address, contact number and email. </a:t>
            </a:r>
          </a:p>
          <a:p>
            <a:pPr marL="623390" lvl="1" indent="-311695" algn="l">
              <a:lnSpc>
                <a:spcPts val="3464"/>
              </a:lnSpc>
              <a:buFont typeface="Arial"/>
              <a:buChar char="•"/>
            </a:pPr>
            <a:r>
              <a:rPr lang="en-US" sz="2887">
                <a:solidFill>
                  <a:srgbClr val="000000"/>
                </a:solidFill>
                <a:latin typeface="Argent"/>
                <a:ea typeface="Argent"/>
                <a:cs typeface="Argent"/>
                <a:sym typeface="Argent"/>
              </a:rPr>
              <a:t>Students need to use this information to call their employer to arrange a pre-placement interview.</a:t>
            </a:r>
          </a:p>
          <a:p>
            <a:pPr marL="623390" lvl="1" indent="-311695" algn="l">
              <a:lnSpc>
                <a:spcPts val="3464"/>
              </a:lnSpc>
              <a:buFont typeface="Arial"/>
              <a:buChar char="•"/>
            </a:pPr>
            <a:r>
              <a:rPr lang="en-US" sz="2887">
                <a:solidFill>
                  <a:srgbClr val="000000"/>
                </a:solidFill>
                <a:latin typeface="Argent"/>
                <a:ea typeface="Argent"/>
                <a:cs typeface="Argent"/>
                <a:sym typeface="Argent"/>
              </a:rPr>
              <a:t>At the interview/ meeting, they need to get their paperwork signed.</a:t>
            </a:r>
          </a:p>
          <a:p>
            <a:pPr marL="623390" lvl="1" indent="-311695" algn="l">
              <a:lnSpc>
                <a:spcPts val="3464"/>
              </a:lnSpc>
              <a:buFont typeface="Arial"/>
              <a:buChar char="•"/>
            </a:pPr>
            <a:r>
              <a:rPr lang="en-US" sz="2887">
                <a:solidFill>
                  <a:srgbClr val="000000"/>
                </a:solidFill>
                <a:latin typeface="Argent"/>
                <a:ea typeface="Argent"/>
                <a:cs typeface="Argent"/>
                <a:sym typeface="Argent"/>
              </a:rPr>
              <a:t>Students will receive the full risk assessment which has a signature page at the back. Students need to get all signatures and return the document back to school before the placement starts. </a:t>
            </a:r>
          </a:p>
          <a:p>
            <a:pPr marL="623390" lvl="1" indent="-311695" algn="l">
              <a:lnSpc>
                <a:spcPts val="3464"/>
              </a:lnSpc>
              <a:buFont typeface="Arial"/>
              <a:buChar char="•"/>
            </a:pPr>
            <a:r>
              <a:rPr lang="en-US" sz="2887">
                <a:solidFill>
                  <a:srgbClr val="000000"/>
                </a:solidFill>
                <a:latin typeface="Argent"/>
                <a:ea typeface="Argent"/>
                <a:cs typeface="Argent"/>
                <a:sym typeface="Argent"/>
              </a:rPr>
              <a:t>If students do not attend a pre-placement meet/ interview their placement is at risk of being cancelled.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9F2"/>
        </a:solidFill>
        <a:effectLst/>
      </p:bgPr>
    </p:bg>
    <p:spTree>
      <p:nvGrpSpPr>
        <p:cNvPr id="1" name=""/>
        <p:cNvGrpSpPr/>
        <p:nvPr/>
      </p:nvGrpSpPr>
      <p:grpSpPr>
        <a:xfrm>
          <a:off x="0" y="0"/>
          <a:ext cx="0" cy="0"/>
          <a:chOff x="0" y="0"/>
          <a:chExt cx="0" cy="0"/>
        </a:xfrm>
      </p:grpSpPr>
      <p:sp>
        <p:nvSpPr>
          <p:cNvPr id="2" name="Freeform 2"/>
          <p:cNvSpPr/>
          <p:nvPr/>
        </p:nvSpPr>
        <p:spPr>
          <a:xfrm rot="2944870">
            <a:off x="13642947" y="-2630627"/>
            <a:ext cx="6385531" cy="6369568"/>
          </a:xfrm>
          <a:custGeom>
            <a:avLst/>
            <a:gdLst/>
            <a:ahLst/>
            <a:cxnLst/>
            <a:rect l="l" t="t" r="r" b="b"/>
            <a:pathLst>
              <a:path w="6385531" h="6369568">
                <a:moveTo>
                  <a:pt x="0" y="0"/>
                </a:moveTo>
                <a:lnTo>
                  <a:pt x="6385531" y="0"/>
                </a:lnTo>
                <a:lnTo>
                  <a:pt x="6385531" y="6369567"/>
                </a:lnTo>
                <a:lnTo>
                  <a:pt x="0" y="636956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9625290" y="2065425"/>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10440513" y="254398"/>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5"/>
          <p:cNvSpPr/>
          <p:nvPr/>
        </p:nvSpPr>
        <p:spPr>
          <a:xfrm>
            <a:off x="7651539" y="3078592"/>
            <a:ext cx="4946776" cy="6398969"/>
          </a:xfrm>
          <a:custGeom>
            <a:avLst/>
            <a:gdLst/>
            <a:ahLst/>
            <a:cxnLst/>
            <a:rect l="l" t="t" r="r" b="b"/>
            <a:pathLst>
              <a:path w="4946776" h="6398969">
                <a:moveTo>
                  <a:pt x="0" y="0"/>
                </a:moveTo>
                <a:lnTo>
                  <a:pt x="4946776" y="0"/>
                </a:lnTo>
                <a:lnTo>
                  <a:pt x="4946776" y="6398969"/>
                </a:lnTo>
                <a:lnTo>
                  <a:pt x="0" y="6398969"/>
                </a:lnTo>
                <a:lnTo>
                  <a:pt x="0" y="0"/>
                </a:lnTo>
                <a:close/>
              </a:path>
            </a:pathLst>
          </a:custGeom>
          <a:blipFill>
            <a:blip r:embed="rId5"/>
            <a:stretch>
              <a:fillRect/>
            </a:stretch>
          </a:blipFill>
        </p:spPr>
        <p:txBody>
          <a:bodyPr/>
          <a:lstStyle/>
          <a:p>
            <a:endParaRPr lang="en-GB"/>
          </a:p>
        </p:txBody>
      </p:sp>
      <p:sp>
        <p:nvSpPr>
          <p:cNvPr id="6" name="Freeform 6"/>
          <p:cNvSpPr/>
          <p:nvPr/>
        </p:nvSpPr>
        <p:spPr>
          <a:xfrm>
            <a:off x="13001813" y="3017194"/>
            <a:ext cx="4785179" cy="6460367"/>
          </a:xfrm>
          <a:custGeom>
            <a:avLst/>
            <a:gdLst/>
            <a:ahLst/>
            <a:cxnLst/>
            <a:rect l="l" t="t" r="r" b="b"/>
            <a:pathLst>
              <a:path w="4785179" h="6460367">
                <a:moveTo>
                  <a:pt x="0" y="0"/>
                </a:moveTo>
                <a:lnTo>
                  <a:pt x="4785179" y="0"/>
                </a:lnTo>
                <a:lnTo>
                  <a:pt x="4785179" y="6460367"/>
                </a:lnTo>
                <a:lnTo>
                  <a:pt x="0" y="6460367"/>
                </a:lnTo>
                <a:lnTo>
                  <a:pt x="0" y="0"/>
                </a:lnTo>
                <a:close/>
              </a:path>
            </a:pathLst>
          </a:custGeom>
          <a:blipFill>
            <a:blip r:embed="rId6"/>
            <a:stretch>
              <a:fillRect/>
            </a:stretch>
          </a:blipFill>
        </p:spPr>
        <p:txBody>
          <a:bodyPr/>
          <a:lstStyle/>
          <a:p>
            <a:endParaRPr lang="en-GB"/>
          </a:p>
        </p:txBody>
      </p:sp>
      <p:sp>
        <p:nvSpPr>
          <p:cNvPr id="7" name="TextBox 7"/>
          <p:cNvSpPr txBox="1"/>
          <p:nvPr/>
        </p:nvSpPr>
        <p:spPr>
          <a:xfrm>
            <a:off x="257166" y="318738"/>
            <a:ext cx="13505747" cy="2133838"/>
          </a:xfrm>
          <a:prstGeom prst="rect">
            <a:avLst/>
          </a:prstGeom>
        </p:spPr>
        <p:txBody>
          <a:bodyPr lIns="0" tIns="0" rIns="0" bIns="0" rtlCol="0" anchor="t">
            <a:spAutoFit/>
          </a:bodyPr>
          <a:lstStyle/>
          <a:p>
            <a:pPr algn="l">
              <a:lnSpc>
                <a:spcPts val="8299"/>
              </a:lnSpc>
            </a:pPr>
            <a:r>
              <a:rPr lang="en-US" sz="7980" b="1" i="1" spc="-438">
                <a:solidFill>
                  <a:srgbClr val="7F2964"/>
                </a:solidFill>
                <a:latin typeface="Cerebri Heavy Italics"/>
                <a:ea typeface="Cerebri Heavy Italics"/>
                <a:cs typeface="Cerebri Heavy Italics"/>
                <a:sym typeface="Cerebri Heavy Italics"/>
              </a:rPr>
              <a:t>STEP 3 - CONFIRMED STUDENT PAPERWORK</a:t>
            </a:r>
          </a:p>
        </p:txBody>
      </p:sp>
      <p:sp>
        <p:nvSpPr>
          <p:cNvPr id="8" name="TextBox 8"/>
          <p:cNvSpPr txBox="1"/>
          <p:nvPr/>
        </p:nvSpPr>
        <p:spPr>
          <a:xfrm>
            <a:off x="257166" y="3696802"/>
            <a:ext cx="7248765" cy="5153025"/>
          </a:xfrm>
          <a:prstGeom prst="rect">
            <a:avLst/>
          </a:prstGeom>
        </p:spPr>
        <p:txBody>
          <a:bodyPr lIns="0" tIns="0" rIns="0" bIns="0" rtlCol="0" anchor="t">
            <a:spAutoFit/>
          </a:bodyPr>
          <a:lstStyle/>
          <a:p>
            <a:pPr marL="817695" lvl="1" indent="-408848" algn="l">
              <a:lnSpc>
                <a:spcPts val="4544"/>
              </a:lnSpc>
              <a:buFont typeface="Arial"/>
              <a:buChar char="•"/>
            </a:pPr>
            <a:r>
              <a:rPr lang="en-US" sz="3787">
                <a:solidFill>
                  <a:srgbClr val="000000"/>
                </a:solidFill>
                <a:latin typeface="Argent"/>
                <a:ea typeface="Argent"/>
                <a:cs typeface="Argent"/>
                <a:sym typeface="Argent"/>
              </a:rPr>
              <a:t>Parents SHOULD NOT be calling employers on behalf of their students.</a:t>
            </a:r>
          </a:p>
          <a:p>
            <a:pPr marL="817695" lvl="1" indent="-408848" algn="l">
              <a:lnSpc>
                <a:spcPts val="4544"/>
              </a:lnSpc>
              <a:buFont typeface="Arial"/>
              <a:buChar char="•"/>
            </a:pPr>
            <a:r>
              <a:rPr lang="en-US" sz="3787">
                <a:solidFill>
                  <a:srgbClr val="000000"/>
                </a:solidFill>
                <a:latin typeface="Argent"/>
                <a:ea typeface="Argent"/>
                <a:cs typeface="Argent"/>
                <a:sym typeface="Argent"/>
              </a:rPr>
              <a:t>If students need support, they should ask their school.</a:t>
            </a:r>
          </a:p>
          <a:p>
            <a:pPr marL="817695" lvl="1" indent="-408848" algn="l">
              <a:lnSpc>
                <a:spcPts val="4544"/>
              </a:lnSpc>
              <a:buFont typeface="Arial"/>
              <a:buChar char="•"/>
            </a:pPr>
            <a:r>
              <a:rPr lang="en-US" sz="3787">
                <a:solidFill>
                  <a:srgbClr val="000000"/>
                </a:solidFill>
                <a:latin typeface="Argent"/>
                <a:ea typeface="Argent"/>
                <a:cs typeface="Argent"/>
                <a:sym typeface="Argent"/>
              </a:rPr>
              <a:t>Employers do not appreciate when parents call them to arrange - they want to hear from the students.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9F2"/>
        </a:solidFill>
        <a:effectLst/>
      </p:bgPr>
    </p:bg>
    <p:spTree>
      <p:nvGrpSpPr>
        <p:cNvPr id="1" name=""/>
        <p:cNvGrpSpPr/>
        <p:nvPr/>
      </p:nvGrpSpPr>
      <p:grpSpPr>
        <a:xfrm>
          <a:off x="0" y="0"/>
          <a:ext cx="0" cy="0"/>
          <a:chOff x="0" y="0"/>
          <a:chExt cx="0" cy="0"/>
        </a:xfrm>
      </p:grpSpPr>
      <p:sp>
        <p:nvSpPr>
          <p:cNvPr id="2" name="Freeform 2"/>
          <p:cNvSpPr/>
          <p:nvPr/>
        </p:nvSpPr>
        <p:spPr>
          <a:xfrm rot="2944870">
            <a:off x="14066534" y="-3032333"/>
            <a:ext cx="6385531" cy="6369568"/>
          </a:xfrm>
          <a:custGeom>
            <a:avLst/>
            <a:gdLst/>
            <a:ahLst/>
            <a:cxnLst/>
            <a:rect l="l" t="t" r="r" b="b"/>
            <a:pathLst>
              <a:path w="6385531" h="6369568">
                <a:moveTo>
                  <a:pt x="0" y="0"/>
                </a:moveTo>
                <a:lnTo>
                  <a:pt x="6385532" y="0"/>
                </a:lnTo>
                <a:lnTo>
                  <a:pt x="6385532"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9625290" y="2065425"/>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9954368" y="2839727"/>
            <a:ext cx="7000115" cy="6055430"/>
          </a:xfrm>
          <a:custGeom>
            <a:avLst/>
            <a:gdLst/>
            <a:ahLst/>
            <a:cxnLst/>
            <a:rect l="l" t="t" r="r" b="b"/>
            <a:pathLst>
              <a:path w="7000115" h="6055430">
                <a:moveTo>
                  <a:pt x="0" y="0"/>
                </a:moveTo>
                <a:lnTo>
                  <a:pt x="7000116" y="0"/>
                </a:lnTo>
                <a:lnTo>
                  <a:pt x="7000116" y="6055430"/>
                </a:lnTo>
                <a:lnTo>
                  <a:pt x="0" y="6055430"/>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257166" y="318738"/>
            <a:ext cx="13505747" cy="2133838"/>
          </a:xfrm>
          <a:prstGeom prst="rect">
            <a:avLst/>
          </a:prstGeom>
        </p:spPr>
        <p:txBody>
          <a:bodyPr lIns="0" tIns="0" rIns="0" bIns="0" rtlCol="0" anchor="t">
            <a:spAutoFit/>
          </a:bodyPr>
          <a:lstStyle/>
          <a:p>
            <a:pPr algn="l">
              <a:lnSpc>
                <a:spcPts val="8299"/>
              </a:lnSpc>
            </a:pPr>
            <a:r>
              <a:rPr lang="en-US" sz="7980" b="1" i="1" spc="-438">
                <a:solidFill>
                  <a:srgbClr val="99C32E"/>
                </a:solidFill>
                <a:latin typeface="Cerebri Heavy Italics"/>
                <a:ea typeface="Cerebri Heavy Italics"/>
                <a:cs typeface="Cerebri Heavy Italics"/>
                <a:sym typeface="Cerebri Heavy Italics"/>
              </a:rPr>
              <a:t>STEP 3 - AWAITING H&amp;S INFO LETTER</a:t>
            </a:r>
          </a:p>
        </p:txBody>
      </p:sp>
      <p:sp>
        <p:nvSpPr>
          <p:cNvPr id="6" name="TextBox 6"/>
          <p:cNvSpPr txBox="1"/>
          <p:nvPr/>
        </p:nvSpPr>
        <p:spPr>
          <a:xfrm>
            <a:off x="411527" y="2830202"/>
            <a:ext cx="8732473" cy="7019925"/>
          </a:xfrm>
          <a:prstGeom prst="rect">
            <a:avLst/>
          </a:prstGeom>
        </p:spPr>
        <p:txBody>
          <a:bodyPr lIns="0" tIns="0" rIns="0" bIns="0" rtlCol="0" anchor="t">
            <a:spAutoFit/>
          </a:bodyPr>
          <a:lstStyle/>
          <a:p>
            <a:pPr marL="623390" lvl="1" indent="-311695" algn="l">
              <a:lnSpc>
                <a:spcPts val="3464"/>
              </a:lnSpc>
              <a:buFont typeface="Arial"/>
              <a:buChar char="•"/>
            </a:pPr>
            <a:r>
              <a:rPr lang="en-US" sz="2887">
                <a:solidFill>
                  <a:srgbClr val="000000"/>
                </a:solidFill>
                <a:latin typeface="Argent"/>
                <a:ea typeface="Argent"/>
                <a:cs typeface="Argent"/>
                <a:sym typeface="Argent"/>
              </a:rPr>
              <a:t>If a student has been confirmed to a placement but the Health &amp; Safety Visit still needs to take place, learners will receive a Letter to let them know this. </a:t>
            </a:r>
          </a:p>
          <a:p>
            <a:pPr marL="623390" lvl="1" indent="-311695" algn="l">
              <a:lnSpc>
                <a:spcPts val="3464"/>
              </a:lnSpc>
              <a:buFont typeface="Arial"/>
              <a:buChar char="•"/>
            </a:pPr>
            <a:r>
              <a:rPr lang="en-US" sz="2887">
                <a:solidFill>
                  <a:srgbClr val="000000"/>
                </a:solidFill>
                <a:latin typeface="Argent"/>
                <a:ea typeface="Argent"/>
                <a:cs typeface="Argent"/>
                <a:sym typeface="Argent"/>
              </a:rPr>
              <a:t>If we are struggling to contact their Self-Placement employer, we may ask you for additional contact information</a:t>
            </a:r>
          </a:p>
          <a:p>
            <a:pPr marL="623390" lvl="1" indent="-311695" algn="l">
              <a:lnSpc>
                <a:spcPts val="3464"/>
              </a:lnSpc>
              <a:buFont typeface="Arial"/>
              <a:buChar char="•"/>
            </a:pPr>
            <a:r>
              <a:rPr lang="en-US" sz="2887">
                <a:solidFill>
                  <a:srgbClr val="000000"/>
                </a:solidFill>
                <a:latin typeface="Argent"/>
                <a:ea typeface="Argent"/>
                <a:cs typeface="Argent"/>
                <a:sym typeface="Argent"/>
              </a:rPr>
              <a:t>Sometimes we are unable to see the Employers Liability Insurance at the time of a Health &amp; Safety visit, so LEBC will be chasing employers to see this. If we are still waiting to see this, Learners will get a letter to clarify this.</a:t>
            </a:r>
          </a:p>
          <a:p>
            <a:pPr marL="623390" lvl="1" indent="-311695" algn="l">
              <a:lnSpc>
                <a:spcPts val="3464"/>
              </a:lnSpc>
              <a:buFont typeface="Arial"/>
              <a:buChar char="•"/>
            </a:pPr>
            <a:r>
              <a:rPr lang="en-US" sz="2887">
                <a:solidFill>
                  <a:srgbClr val="000000"/>
                </a:solidFill>
                <a:latin typeface="Argent"/>
                <a:ea typeface="Argent"/>
                <a:cs typeface="Argent"/>
                <a:sym typeface="Argent"/>
              </a:rPr>
              <a:t>Once visits have taken place, and we have received the Employers Liability Insurance, we will send the Students Confirmed Paperwork to School.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F2964"/>
        </a:solidFill>
        <a:effectLst/>
      </p:bgPr>
    </p:bg>
    <p:spTree>
      <p:nvGrpSpPr>
        <p:cNvPr id="1" name=""/>
        <p:cNvGrpSpPr/>
        <p:nvPr/>
      </p:nvGrpSpPr>
      <p:grpSpPr>
        <a:xfrm>
          <a:off x="0" y="0"/>
          <a:ext cx="0" cy="0"/>
          <a:chOff x="0" y="0"/>
          <a:chExt cx="0" cy="0"/>
        </a:xfrm>
      </p:grpSpPr>
      <p:sp>
        <p:nvSpPr>
          <p:cNvPr id="2" name="Freeform 2"/>
          <p:cNvSpPr/>
          <p:nvPr/>
        </p:nvSpPr>
        <p:spPr>
          <a:xfrm rot="2944870">
            <a:off x="14066534" y="-3032333"/>
            <a:ext cx="6385531" cy="6369568"/>
          </a:xfrm>
          <a:custGeom>
            <a:avLst/>
            <a:gdLst/>
            <a:ahLst/>
            <a:cxnLst/>
            <a:rect l="l" t="t" r="r" b="b"/>
            <a:pathLst>
              <a:path w="6385531" h="6369568">
                <a:moveTo>
                  <a:pt x="0" y="0"/>
                </a:moveTo>
                <a:lnTo>
                  <a:pt x="6385532" y="0"/>
                </a:lnTo>
                <a:lnTo>
                  <a:pt x="6385532"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6749989">
            <a:off x="-1654711" y="6531768"/>
            <a:ext cx="6385531" cy="6369568"/>
          </a:xfrm>
          <a:custGeom>
            <a:avLst/>
            <a:gdLst/>
            <a:ahLst/>
            <a:cxnLst/>
            <a:rect l="l" t="t" r="r" b="b"/>
            <a:pathLst>
              <a:path w="6385531" h="6369568">
                <a:moveTo>
                  <a:pt x="0" y="0"/>
                </a:moveTo>
                <a:lnTo>
                  <a:pt x="6385531" y="0"/>
                </a:lnTo>
                <a:lnTo>
                  <a:pt x="6385531" y="6369567"/>
                </a:lnTo>
                <a:lnTo>
                  <a:pt x="0" y="636956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239383" y="3638946"/>
            <a:ext cx="5696470" cy="6473261"/>
          </a:xfrm>
          <a:custGeom>
            <a:avLst/>
            <a:gdLst/>
            <a:ahLst/>
            <a:cxnLst/>
            <a:rect l="l" t="t" r="r" b="b"/>
            <a:pathLst>
              <a:path w="5696470" h="6473261">
                <a:moveTo>
                  <a:pt x="0" y="0"/>
                </a:moveTo>
                <a:lnTo>
                  <a:pt x="5696469" y="0"/>
                </a:lnTo>
                <a:lnTo>
                  <a:pt x="5696469" y="6473261"/>
                </a:lnTo>
                <a:lnTo>
                  <a:pt x="0" y="6473261"/>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239383" y="257226"/>
            <a:ext cx="14350113" cy="2381506"/>
          </a:xfrm>
          <a:prstGeom prst="rect">
            <a:avLst/>
          </a:prstGeom>
        </p:spPr>
        <p:txBody>
          <a:bodyPr lIns="0" tIns="0" rIns="0" bIns="0" rtlCol="0" anchor="t">
            <a:spAutoFit/>
          </a:bodyPr>
          <a:lstStyle/>
          <a:p>
            <a:pPr algn="l">
              <a:lnSpc>
                <a:spcPts val="9276"/>
              </a:lnSpc>
            </a:pPr>
            <a:r>
              <a:rPr lang="en-US" sz="8669" b="1" i="1" spc="-442">
                <a:solidFill>
                  <a:srgbClr val="FFFFFF"/>
                </a:solidFill>
                <a:latin typeface="Cerebri Heavy Italics"/>
                <a:ea typeface="Cerebri Heavy Italics"/>
                <a:cs typeface="Cerebri Heavy Italics"/>
                <a:sym typeface="Cerebri Heavy Italics"/>
              </a:rPr>
              <a:t>STEP 4 - GETTING READY FOR PLACEMENT</a:t>
            </a:r>
          </a:p>
        </p:txBody>
      </p:sp>
      <p:sp>
        <p:nvSpPr>
          <p:cNvPr id="6" name="TextBox 6"/>
          <p:cNvSpPr txBox="1"/>
          <p:nvPr/>
        </p:nvSpPr>
        <p:spPr>
          <a:xfrm>
            <a:off x="7478949" y="3484646"/>
            <a:ext cx="9111643" cy="5534025"/>
          </a:xfrm>
          <a:prstGeom prst="rect">
            <a:avLst/>
          </a:prstGeom>
        </p:spPr>
        <p:txBody>
          <a:bodyPr lIns="0" tIns="0" rIns="0" bIns="0" rtlCol="0" anchor="t">
            <a:spAutoFit/>
          </a:bodyPr>
          <a:lstStyle/>
          <a:p>
            <a:pPr marL="796106" lvl="1" indent="-398053" algn="l">
              <a:lnSpc>
                <a:spcPts val="4424"/>
              </a:lnSpc>
              <a:buFont typeface="Arial"/>
              <a:buChar char="•"/>
            </a:pPr>
            <a:r>
              <a:rPr lang="en-US" sz="3687">
                <a:solidFill>
                  <a:srgbClr val="FFFFFF"/>
                </a:solidFill>
                <a:latin typeface="Argent"/>
                <a:ea typeface="Argent"/>
                <a:cs typeface="Argent"/>
                <a:sym typeface="Argent"/>
              </a:rPr>
              <a:t>Once your young person has received their confirmed paperwork, had their interview and got their paperwork signed, they will be ready to start their experience!</a:t>
            </a:r>
          </a:p>
          <a:p>
            <a:pPr marL="796106" lvl="1" indent="-398053" algn="l">
              <a:lnSpc>
                <a:spcPts val="4424"/>
              </a:lnSpc>
              <a:buFont typeface="Arial"/>
              <a:buChar char="•"/>
            </a:pPr>
            <a:r>
              <a:rPr lang="en-US" sz="3687">
                <a:solidFill>
                  <a:srgbClr val="FFFFFF"/>
                </a:solidFill>
                <a:latin typeface="Argent"/>
                <a:ea typeface="Argent"/>
                <a:cs typeface="Argent"/>
                <a:sym typeface="Argent"/>
              </a:rPr>
              <a:t>Students should make sure they have worked out how they are getting to placement and confirm with their employer what time to arrive on the first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9F2"/>
        </a:solidFill>
        <a:effectLst/>
      </p:bgPr>
    </p:bg>
    <p:spTree>
      <p:nvGrpSpPr>
        <p:cNvPr id="1" name=""/>
        <p:cNvGrpSpPr/>
        <p:nvPr/>
      </p:nvGrpSpPr>
      <p:grpSpPr>
        <a:xfrm>
          <a:off x="0" y="0"/>
          <a:ext cx="0" cy="0"/>
          <a:chOff x="0" y="0"/>
          <a:chExt cx="0" cy="0"/>
        </a:xfrm>
      </p:grpSpPr>
      <p:sp>
        <p:nvSpPr>
          <p:cNvPr id="2" name="Freeform 2"/>
          <p:cNvSpPr/>
          <p:nvPr/>
        </p:nvSpPr>
        <p:spPr>
          <a:xfrm rot="2944870">
            <a:off x="13658075" y="-2539859"/>
            <a:ext cx="6385531" cy="6369568"/>
          </a:xfrm>
          <a:custGeom>
            <a:avLst/>
            <a:gdLst/>
            <a:ahLst/>
            <a:cxnLst/>
            <a:rect l="l" t="t" r="r" b="b"/>
            <a:pathLst>
              <a:path w="6385531" h="6369568">
                <a:moveTo>
                  <a:pt x="0" y="0"/>
                </a:moveTo>
                <a:lnTo>
                  <a:pt x="6385532" y="0"/>
                </a:lnTo>
                <a:lnTo>
                  <a:pt x="6385532"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9625290" y="2065425"/>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12558390" y="3897204"/>
            <a:ext cx="5729610" cy="6160871"/>
          </a:xfrm>
          <a:custGeom>
            <a:avLst/>
            <a:gdLst/>
            <a:ahLst/>
            <a:cxnLst/>
            <a:rect l="l" t="t" r="r" b="b"/>
            <a:pathLst>
              <a:path w="5729610" h="6160871">
                <a:moveTo>
                  <a:pt x="0" y="0"/>
                </a:moveTo>
                <a:lnTo>
                  <a:pt x="5729610" y="0"/>
                </a:lnTo>
                <a:lnTo>
                  <a:pt x="5729610" y="6160871"/>
                </a:lnTo>
                <a:lnTo>
                  <a:pt x="0" y="6160871"/>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273652" y="547569"/>
            <a:ext cx="13505747" cy="1086088"/>
          </a:xfrm>
          <a:prstGeom prst="rect">
            <a:avLst/>
          </a:prstGeom>
        </p:spPr>
        <p:txBody>
          <a:bodyPr lIns="0" tIns="0" rIns="0" bIns="0" rtlCol="0" anchor="t">
            <a:spAutoFit/>
          </a:bodyPr>
          <a:lstStyle/>
          <a:p>
            <a:pPr algn="l">
              <a:lnSpc>
                <a:spcPts val="8299"/>
              </a:lnSpc>
            </a:pPr>
            <a:r>
              <a:rPr lang="en-US" sz="7980" b="1" i="1" spc="31">
                <a:solidFill>
                  <a:srgbClr val="7F2964"/>
                </a:solidFill>
                <a:latin typeface="Cerebri Heavy Italics"/>
                <a:ea typeface="Cerebri Heavy Italics"/>
                <a:cs typeface="Cerebri Heavy Italics"/>
                <a:sym typeface="Cerebri Heavy Italics"/>
              </a:rPr>
              <a:t>ATTENDANCE MATTERS!</a:t>
            </a:r>
          </a:p>
        </p:txBody>
      </p:sp>
      <p:sp>
        <p:nvSpPr>
          <p:cNvPr id="6" name="TextBox 6"/>
          <p:cNvSpPr txBox="1"/>
          <p:nvPr/>
        </p:nvSpPr>
        <p:spPr>
          <a:xfrm>
            <a:off x="273652" y="1836825"/>
            <a:ext cx="13084686" cy="447675"/>
          </a:xfrm>
          <a:prstGeom prst="rect">
            <a:avLst/>
          </a:prstGeom>
        </p:spPr>
        <p:txBody>
          <a:bodyPr lIns="0" tIns="0" rIns="0" bIns="0" rtlCol="0" anchor="t">
            <a:spAutoFit/>
          </a:bodyPr>
          <a:lstStyle/>
          <a:p>
            <a:pPr algn="l">
              <a:lnSpc>
                <a:spcPts val="3464"/>
              </a:lnSpc>
            </a:pPr>
            <a:r>
              <a:rPr lang="en-US" sz="2887" b="1" u="sng">
                <a:solidFill>
                  <a:srgbClr val="000000"/>
                </a:solidFill>
                <a:latin typeface="Argent Bold"/>
                <a:ea typeface="Argent Bold"/>
                <a:cs typeface="Argent Bold"/>
                <a:sym typeface="Argent Bold"/>
              </a:rPr>
              <a:t>If they say they’re going to attend - they need to attend!</a:t>
            </a:r>
          </a:p>
        </p:txBody>
      </p:sp>
      <p:sp>
        <p:nvSpPr>
          <p:cNvPr id="7" name="TextBox 7"/>
          <p:cNvSpPr txBox="1"/>
          <p:nvPr/>
        </p:nvSpPr>
        <p:spPr>
          <a:xfrm>
            <a:off x="273652" y="2830202"/>
            <a:ext cx="13084686" cy="6143625"/>
          </a:xfrm>
          <a:prstGeom prst="rect">
            <a:avLst/>
          </a:prstGeom>
        </p:spPr>
        <p:txBody>
          <a:bodyPr lIns="0" tIns="0" rIns="0" bIns="0" rtlCol="0" anchor="t">
            <a:spAutoFit/>
          </a:bodyPr>
          <a:lstStyle/>
          <a:p>
            <a:pPr algn="l">
              <a:lnSpc>
                <a:spcPts val="3464"/>
              </a:lnSpc>
            </a:pPr>
            <a:r>
              <a:rPr lang="en-US" sz="2887">
                <a:solidFill>
                  <a:srgbClr val="000000"/>
                </a:solidFill>
                <a:latin typeface="Argent"/>
                <a:ea typeface="Argent"/>
                <a:cs typeface="Argent"/>
                <a:sym typeface="Argent"/>
              </a:rPr>
              <a:t>Employers have planned their working day around having a young person with them. </a:t>
            </a:r>
          </a:p>
          <a:p>
            <a:pPr algn="l">
              <a:lnSpc>
                <a:spcPts val="3464"/>
              </a:lnSpc>
            </a:pPr>
            <a:endParaRPr lang="en-US" sz="2887">
              <a:solidFill>
                <a:srgbClr val="000000"/>
              </a:solidFill>
              <a:latin typeface="Argent"/>
              <a:ea typeface="Argent"/>
              <a:cs typeface="Argent"/>
              <a:sym typeface="Argent"/>
            </a:endParaRPr>
          </a:p>
          <a:p>
            <a:pPr algn="l">
              <a:lnSpc>
                <a:spcPts val="3464"/>
              </a:lnSpc>
            </a:pPr>
            <a:r>
              <a:rPr lang="en-US" sz="2887">
                <a:solidFill>
                  <a:srgbClr val="000000"/>
                </a:solidFill>
                <a:latin typeface="Argent"/>
                <a:ea typeface="Argent"/>
                <a:cs typeface="Argent"/>
                <a:sym typeface="Argent"/>
              </a:rPr>
              <a:t>If your young person is unable to attend make sure you are letting the relevant people know ahead of time if applicable!</a:t>
            </a:r>
          </a:p>
          <a:p>
            <a:pPr marL="623390" lvl="1" indent="-311695" algn="l">
              <a:lnSpc>
                <a:spcPts val="3464"/>
              </a:lnSpc>
              <a:buFont typeface="Arial"/>
              <a:buChar char="•"/>
            </a:pPr>
            <a:r>
              <a:rPr lang="en-US" sz="2887">
                <a:solidFill>
                  <a:srgbClr val="000000"/>
                </a:solidFill>
                <a:latin typeface="Argent"/>
                <a:ea typeface="Argent"/>
                <a:cs typeface="Argent"/>
                <a:sym typeface="Argent"/>
              </a:rPr>
              <a:t>School</a:t>
            </a:r>
          </a:p>
          <a:p>
            <a:pPr marL="623390" lvl="1" indent="-311695" algn="l">
              <a:lnSpc>
                <a:spcPts val="3464"/>
              </a:lnSpc>
              <a:buFont typeface="Arial"/>
              <a:buChar char="•"/>
            </a:pPr>
            <a:r>
              <a:rPr lang="en-US" sz="2887">
                <a:solidFill>
                  <a:srgbClr val="000000"/>
                </a:solidFill>
                <a:latin typeface="Argent"/>
                <a:ea typeface="Argent"/>
                <a:cs typeface="Argent"/>
                <a:sym typeface="Argent"/>
              </a:rPr>
              <a:t>Employer</a:t>
            </a:r>
          </a:p>
          <a:p>
            <a:pPr algn="l">
              <a:lnSpc>
                <a:spcPts val="3464"/>
              </a:lnSpc>
            </a:pPr>
            <a:endParaRPr lang="en-US" sz="2887">
              <a:solidFill>
                <a:srgbClr val="000000"/>
              </a:solidFill>
              <a:latin typeface="Argent"/>
              <a:ea typeface="Argent"/>
              <a:cs typeface="Argent"/>
              <a:sym typeface="Argent"/>
            </a:endParaRPr>
          </a:p>
          <a:p>
            <a:pPr algn="l">
              <a:lnSpc>
                <a:spcPts val="3464"/>
              </a:lnSpc>
            </a:pPr>
            <a:r>
              <a:rPr lang="en-US" sz="2887" b="1">
                <a:solidFill>
                  <a:srgbClr val="000000"/>
                </a:solidFill>
                <a:latin typeface="Argent Bold"/>
                <a:ea typeface="Argent Bold"/>
                <a:cs typeface="Argent Bold"/>
                <a:sym typeface="Argent Bold"/>
              </a:rPr>
              <a:t>Don’t just stay at home and not let anyone know.</a:t>
            </a:r>
          </a:p>
          <a:p>
            <a:pPr algn="l">
              <a:lnSpc>
                <a:spcPts val="3464"/>
              </a:lnSpc>
            </a:pPr>
            <a:endParaRPr lang="en-US" sz="2887" b="1">
              <a:solidFill>
                <a:srgbClr val="000000"/>
              </a:solidFill>
              <a:latin typeface="Argent Bold"/>
              <a:ea typeface="Argent Bold"/>
              <a:cs typeface="Argent Bold"/>
              <a:sym typeface="Argent Bold"/>
            </a:endParaRPr>
          </a:p>
          <a:p>
            <a:pPr algn="l">
              <a:lnSpc>
                <a:spcPts val="3464"/>
              </a:lnSpc>
            </a:pPr>
            <a:r>
              <a:rPr lang="en-US" sz="2887" u="sng">
                <a:solidFill>
                  <a:srgbClr val="000000"/>
                </a:solidFill>
                <a:latin typeface="Argent"/>
                <a:ea typeface="Argent"/>
                <a:cs typeface="Argent"/>
                <a:sym typeface="Argent"/>
              </a:rPr>
              <a:t>Changes to dates/hours must be agreed.</a:t>
            </a:r>
          </a:p>
          <a:p>
            <a:pPr algn="l">
              <a:lnSpc>
                <a:spcPts val="3464"/>
              </a:lnSpc>
            </a:pPr>
            <a:endParaRPr lang="en-US" sz="2887" u="sng">
              <a:solidFill>
                <a:srgbClr val="000000"/>
              </a:solidFill>
              <a:latin typeface="Argent"/>
              <a:ea typeface="Argent"/>
              <a:cs typeface="Argent"/>
              <a:sym typeface="Argent"/>
            </a:endParaRPr>
          </a:p>
          <a:p>
            <a:pPr algn="l">
              <a:lnSpc>
                <a:spcPts val="3464"/>
              </a:lnSpc>
            </a:pPr>
            <a:r>
              <a:rPr lang="en-US" sz="2887">
                <a:solidFill>
                  <a:srgbClr val="000000"/>
                </a:solidFill>
                <a:latin typeface="Argent"/>
                <a:ea typeface="Argent"/>
                <a:cs typeface="Argent"/>
                <a:sym typeface="Argent"/>
              </a:rPr>
              <a:t>Students should never independently change their working arrangements with an employer.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9F2"/>
        </a:solidFill>
        <a:effectLst/>
      </p:bgPr>
    </p:bg>
    <p:spTree>
      <p:nvGrpSpPr>
        <p:cNvPr id="1" name=""/>
        <p:cNvGrpSpPr/>
        <p:nvPr/>
      </p:nvGrpSpPr>
      <p:grpSpPr>
        <a:xfrm>
          <a:off x="0" y="0"/>
          <a:ext cx="0" cy="0"/>
          <a:chOff x="0" y="0"/>
          <a:chExt cx="0" cy="0"/>
        </a:xfrm>
      </p:grpSpPr>
      <p:sp>
        <p:nvSpPr>
          <p:cNvPr id="2" name="Freeform 2"/>
          <p:cNvSpPr/>
          <p:nvPr/>
        </p:nvSpPr>
        <p:spPr>
          <a:xfrm rot="2944870">
            <a:off x="13658075" y="-2539859"/>
            <a:ext cx="6385531" cy="6369568"/>
          </a:xfrm>
          <a:custGeom>
            <a:avLst/>
            <a:gdLst/>
            <a:ahLst/>
            <a:cxnLst/>
            <a:rect l="l" t="t" r="r" b="b"/>
            <a:pathLst>
              <a:path w="6385531" h="6369568">
                <a:moveTo>
                  <a:pt x="0" y="0"/>
                </a:moveTo>
                <a:lnTo>
                  <a:pt x="6385532" y="0"/>
                </a:lnTo>
                <a:lnTo>
                  <a:pt x="6385532"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9625290" y="2065425"/>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11172531" y="2647975"/>
            <a:ext cx="6086769" cy="7289543"/>
          </a:xfrm>
          <a:custGeom>
            <a:avLst/>
            <a:gdLst/>
            <a:ahLst/>
            <a:cxnLst/>
            <a:rect l="l" t="t" r="r" b="b"/>
            <a:pathLst>
              <a:path w="6086769" h="7289543">
                <a:moveTo>
                  <a:pt x="0" y="0"/>
                </a:moveTo>
                <a:lnTo>
                  <a:pt x="6086769" y="0"/>
                </a:lnTo>
                <a:lnTo>
                  <a:pt x="6086769" y="7289544"/>
                </a:lnTo>
                <a:lnTo>
                  <a:pt x="0" y="728954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207709" y="309213"/>
            <a:ext cx="14494886" cy="2204576"/>
          </a:xfrm>
          <a:prstGeom prst="rect">
            <a:avLst/>
          </a:prstGeom>
        </p:spPr>
        <p:txBody>
          <a:bodyPr lIns="0" tIns="0" rIns="0" bIns="0" rtlCol="0" anchor="t">
            <a:spAutoFit/>
          </a:bodyPr>
          <a:lstStyle/>
          <a:p>
            <a:pPr algn="l">
              <a:lnSpc>
                <a:spcPts val="8507"/>
              </a:lnSpc>
            </a:pPr>
            <a:r>
              <a:rPr lang="en-US" sz="8180" b="1" i="1" spc="32">
                <a:solidFill>
                  <a:srgbClr val="173A7F"/>
                </a:solidFill>
                <a:latin typeface="Cerebri Heavy Italics"/>
                <a:ea typeface="Cerebri Heavy Italics"/>
                <a:cs typeface="Cerebri Heavy Italics"/>
                <a:sym typeface="Cerebri Heavy Italics"/>
              </a:rPr>
              <a:t>Your Role as a </a:t>
            </a:r>
          </a:p>
          <a:p>
            <a:pPr algn="l">
              <a:lnSpc>
                <a:spcPts val="8507"/>
              </a:lnSpc>
            </a:pPr>
            <a:r>
              <a:rPr lang="en-US" sz="8180" b="1" i="1" spc="32">
                <a:solidFill>
                  <a:srgbClr val="173A7F"/>
                </a:solidFill>
                <a:latin typeface="Cerebri Heavy Italics"/>
                <a:ea typeface="Cerebri Heavy Italics"/>
                <a:cs typeface="Cerebri Heavy Italics"/>
                <a:sym typeface="Cerebri Heavy Italics"/>
              </a:rPr>
              <a:t>Parent/Carer</a:t>
            </a:r>
          </a:p>
        </p:txBody>
      </p:sp>
      <p:sp>
        <p:nvSpPr>
          <p:cNvPr id="6" name="TextBox 6"/>
          <p:cNvSpPr txBox="1"/>
          <p:nvPr/>
        </p:nvSpPr>
        <p:spPr>
          <a:xfrm>
            <a:off x="207709" y="2868302"/>
            <a:ext cx="9766399" cy="4945847"/>
          </a:xfrm>
          <a:prstGeom prst="rect">
            <a:avLst/>
          </a:prstGeom>
        </p:spPr>
        <p:txBody>
          <a:bodyPr lIns="0" tIns="0" rIns="0" bIns="0" rtlCol="0" anchor="t">
            <a:spAutoFit/>
          </a:bodyPr>
          <a:lstStyle/>
          <a:p>
            <a:pPr algn="l">
              <a:lnSpc>
                <a:spcPts val="3543"/>
              </a:lnSpc>
            </a:pPr>
            <a:r>
              <a:rPr lang="en-US" sz="3280" u="sng" spc="13">
                <a:solidFill>
                  <a:srgbClr val="173A7F"/>
                </a:solidFill>
                <a:latin typeface="Argent"/>
                <a:ea typeface="Argent"/>
                <a:cs typeface="Argent"/>
                <a:sym typeface="Argent"/>
              </a:rPr>
              <a:t>Support → Encourage → Empower</a:t>
            </a:r>
          </a:p>
          <a:p>
            <a:pPr algn="l">
              <a:lnSpc>
                <a:spcPts val="3543"/>
              </a:lnSpc>
            </a:pPr>
            <a:endParaRPr lang="en-US" sz="3280" u="sng" spc="13">
              <a:solidFill>
                <a:srgbClr val="173A7F"/>
              </a:solidFill>
              <a:latin typeface="Argent"/>
              <a:ea typeface="Argent"/>
              <a:cs typeface="Argent"/>
              <a:sym typeface="Argent"/>
            </a:endParaRPr>
          </a:p>
          <a:p>
            <a:pPr algn="l">
              <a:lnSpc>
                <a:spcPts val="3543"/>
              </a:lnSpc>
            </a:pPr>
            <a:r>
              <a:rPr lang="en-US" sz="3280" spc="13">
                <a:solidFill>
                  <a:srgbClr val="173A7F"/>
                </a:solidFill>
                <a:latin typeface="Argent"/>
                <a:ea typeface="Argent"/>
                <a:cs typeface="Argent"/>
                <a:sym typeface="Argent"/>
              </a:rPr>
              <a:t>You can help by:</a:t>
            </a:r>
          </a:p>
          <a:p>
            <a:pPr algn="l">
              <a:lnSpc>
                <a:spcPts val="3543"/>
              </a:lnSpc>
            </a:pPr>
            <a:endParaRPr lang="en-US" sz="3280" spc="13">
              <a:solidFill>
                <a:srgbClr val="173A7F"/>
              </a:solidFill>
              <a:latin typeface="Argent"/>
              <a:ea typeface="Argent"/>
              <a:cs typeface="Argent"/>
              <a:sym typeface="Argent"/>
            </a:endParaRPr>
          </a:p>
          <a:p>
            <a:pPr algn="l">
              <a:lnSpc>
                <a:spcPts val="3543"/>
              </a:lnSpc>
            </a:pPr>
            <a:r>
              <a:rPr lang="en-US" sz="3280" spc="13">
                <a:solidFill>
                  <a:srgbClr val="173A7F"/>
                </a:solidFill>
                <a:latin typeface="Argent"/>
                <a:ea typeface="Argent"/>
                <a:cs typeface="Argent"/>
                <a:sym typeface="Argent"/>
              </a:rPr>
              <a:t>💚 Helping them prepare</a:t>
            </a:r>
          </a:p>
          <a:p>
            <a:pPr algn="l">
              <a:lnSpc>
                <a:spcPts val="3543"/>
              </a:lnSpc>
            </a:pPr>
            <a:r>
              <a:rPr lang="en-US" sz="3280" spc="13">
                <a:solidFill>
                  <a:srgbClr val="173A7F"/>
                </a:solidFill>
                <a:latin typeface="Argent"/>
                <a:ea typeface="Argent"/>
                <a:cs typeface="Argent"/>
                <a:sym typeface="Argent"/>
              </a:rPr>
              <a:t> 🗺️ Helping them plan their journey</a:t>
            </a:r>
          </a:p>
          <a:p>
            <a:pPr algn="l">
              <a:lnSpc>
                <a:spcPts val="3543"/>
              </a:lnSpc>
            </a:pPr>
            <a:r>
              <a:rPr lang="en-US" sz="3280" spc="13">
                <a:solidFill>
                  <a:srgbClr val="173A7F"/>
                </a:solidFill>
                <a:latin typeface="Argent"/>
                <a:ea typeface="Argent"/>
                <a:cs typeface="Argent"/>
                <a:sym typeface="Argent"/>
              </a:rPr>
              <a:t> ⏰ Encouraging punctuality</a:t>
            </a:r>
          </a:p>
          <a:p>
            <a:pPr algn="l">
              <a:lnSpc>
                <a:spcPts val="3543"/>
              </a:lnSpc>
            </a:pPr>
            <a:r>
              <a:rPr lang="en-US" sz="3280" spc="13">
                <a:solidFill>
                  <a:srgbClr val="173A7F"/>
                </a:solidFill>
                <a:latin typeface="Argent"/>
                <a:ea typeface="Argent"/>
                <a:cs typeface="Argent"/>
                <a:sym typeface="Argent"/>
              </a:rPr>
              <a:t> 👔 Helping them think about appropriate clothing</a:t>
            </a:r>
          </a:p>
          <a:p>
            <a:pPr algn="l">
              <a:lnSpc>
                <a:spcPts val="3543"/>
              </a:lnSpc>
            </a:pPr>
            <a:r>
              <a:rPr lang="en-US" sz="3280" spc="13">
                <a:solidFill>
                  <a:srgbClr val="173A7F"/>
                </a:solidFill>
                <a:latin typeface="Argent"/>
                <a:ea typeface="Argent"/>
                <a:cs typeface="Argent"/>
                <a:sym typeface="Argent"/>
              </a:rPr>
              <a:t> 💬 Encouraging them to communicate independently</a:t>
            </a:r>
          </a:p>
          <a:p>
            <a:pPr algn="l">
              <a:lnSpc>
                <a:spcPts val="3543"/>
              </a:lnSpc>
            </a:pPr>
            <a:r>
              <a:rPr lang="en-US" sz="3280" spc="13">
                <a:solidFill>
                  <a:srgbClr val="173A7F"/>
                </a:solidFill>
                <a:latin typeface="Argent"/>
                <a:ea typeface="Argent"/>
                <a:cs typeface="Argent"/>
                <a:sym typeface="Argent"/>
              </a:rPr>
              <a:t> ❓ Helping them think of questions</a:t>
            </a:r>
          </a:p>
          <a:p>
            <a:pPr algn="l">
              <a:lnSpc>
                <a:spcPts val="3543"/>
              </a:lnSpc>
            </a:pPr>
            <a:r>
              <a:rPr lang="en-US" sz="3280" spc="13">
                <a:solidFill>
                  <a:srgbClr val="173A7F"/>
                </a:solidFill>
                <a:latin typeface="Argent"/>
                <a:ea typeface="Argent"/>
                <a:cs typeface="Argent"/>
                <a:sym typeface="Argent"/>
              </a:rPr>
              <a:t> 🌟 Encouraging them when they're nervous</a:t>
            </a:r>
          </a:p>
        </p:txBody>
      </p:sp>
      <p:sp>
        <p:nvSpPr>
          <p:cNvPr id="7" name="TextBox 7"/>
          <p:cNvSpPr txBox="1"/>
          <p:nvPr/>
        </p:nvSpPr>
        <p:spPr>
          <a:xfrm>
            <a:off x="399780" y="8834444"/>
            <a:ext cx="12328431" cy="885813"/>
          </a:xfrm>
          <a:prstGeom prst="rect">
            <a:avLst/>
          </a:prstGeom>
        </p:spPr>
        <p:txBody>
          <a:bodyPr lIns="0" tIns="0" rIns="0" bIns="0" rtlCol="0" anchor="t">
            <a:spAutoFit/>
          </a:bodyPr>
          <a:lstStyle/>
          <a:p>
            <a:pPr algn="l">
              <a:lnSpc>
                <a:spcPts val="3411"/>
              </a:lnSpc>
            </a:pPr>
            <a:r>
              <a:rPr lang="en-US" sz="3280" b="1" spc="13">
                <a:solidFill>
                  <a:srgbClr val="173A7F"/>
                </a:solidFill>
                <a:latin typeface="Argent Ultra-Bold"/>
                <a:ea typeface="Argent Ultra-Bold"/>
                <a:cs typeface="Argent Ultra-Bold"/>
                <a:sym typeface="Argent Ultra-Bold"/>
              </a:rPr>
              <a:t>We want young people to become independent and confident in the workplace.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6A611"/>
        </a:solidFill>
        <a:effectLst/>
      </p:bgPr>
    </p:bg>
    <p:spTree>
      <p:nvGrpSpPr>
        <p:cNvPr id="1" name=""/>
        <p:cNvGrpSpPr/>
        <p:nvPr/>
      </p:nvGrpSpPr>
      <p:grpSpPr>
        <a:xfrm>
          <a:off x="0" y="0"/>
          <a:ext cx="0" cy="0"/>
          <a:chOff x="0" y="0"/>
          <a:chExt cx="0" cy="0"/>
        </a:xfrm>
      </p:grpSpPr>
      <p:sp>
        <p:nvSpPr>
          <p:cNvPr id="2" name="Freeform 2"/>
          <p:cNvSpPr/>
          <p:nvPr/>
        </p:nvSpPr>
        <p:spPr>
          <a:xfrm rot="4078120">
            <a:off x="14207772" y="-2318180"/>
            <a:ext cx="6385531" cy="6369568"/>
          </a:xfrm>
          <a:custGeom>
            <a:avLst/>
            <a:gdLst/>
            <a:ahLst/>
            <a:cxnLst/>
            <a:rect l="l" t="t" r="r" b="b"/>
            <a:pathLst>
              <a:path w="6385531" h="6369568">
                <a:moveTo>
                  <a:pt x="0" y="0"/>
                </a:moveTo>
                <a:lnTo>
                  <a:pt x="6385531" y="0"/>
                </a:lnTo>
                <a:lnTo>
                  <a:pt x="6385531"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203622" y="356531"/>
            <a:ext cx="13588578" cy="2033698"/>
          </a:xfrm>
          <a:prstGeom prst="rect">
            <a:avLst/>
          </a:prstGeom>
        </p:spPr>
        <p:txBody>
          <a:bodyPr wrap="square" lIns="0" tIns="0" rIns="0" bIns="0" rtlCol="0" anchor="t">
            <a:spAutoFit/>
          </a:bodyPr>
          <a:lstStyle/>
          <a:p>
            <a:pPr algn="l">
              <a:lnSpc>
                <a:spcPts val="7861"/>
              </a:lnSpc>
            </a:pPr>
            <a:r>
              <a:rPr lang="en-US" sz="7347" b="1" i="1" dirty="0">
                <a:solidFill>
                  <a:srgbClr val="FFFFFF"/>
                </a:solidFill>
                <a:latin typeface="Cerebri Heavy Italics"/>
                <a:ea typeface="Cerebri Heavy Italics"/>
                <a:cs typeface="Cerebri Heavy Italics"/>
                <a:sym typeface="Cerebri Heavy Italics"/>
              </a:rPr>
              <a:t>WHAT HAPPENS AFTER WORK EXPERIENCE?</a:t>
            </a:r>
          </a:p>
        </p:txBody>
      </p:sp>
      <p:sp>
        <p:nvSpPr>
          <p:cNvPr id="4" name="TextBox 4"/>
          <p:cNvSpPr txBox="1"/>
          <p:nvPr/>
        </p:nvSpPr>
        <p:spPr>
          <a:xfrm>
            <a:off x="203622" y="2553073"/>
            <a:ext cx="14081075" cy="7360989"/>
          </a:xfrm>
          <a:prstGeom prst="rect">
            <a:avLst/>
          </a:prstGeom>
        </p:spPr>
        <p:txBody>
          <a:bodyPr lIns="0" tIns="0" rIns="0" bIns="0" rtlCol="0" anchor="t">
            <a:spAutoFit/>
          </a:bodyPr>
          <a:lstStyle/>
          <a:p>
            <a:pPr algn="l">
              <a:lnSpc>
                <a:spcPts val="4139"/>
              </a:lnSpc>
              <a:spcBef>
                <a:spcPct val="0"/>
              </a:spcBef>
            </a:pPr>
            <a:r>
              <a:rPr lang="en-US" sz="3600" b="1" u="sng" spc="15" dirty="0">
                <a:solidFill>
                  <a:srgbClr val="FFFFFF"/>
                </a:solidFill>
                <a:latin typeface="Argent Bold"/>
                <a:ea typeface="Argent Bold"/>
                <a:cs typeface="Argent Bold"/>
                <a:sym typeface="Argent Bold"/>
              </a:rPr>
              <a:t>The experience doesn't end when they leave the workplace</a:t>
            </a:r>
            <a:r>
              <a:rPr lang="en-US" sz="3600" spc="15" dirty="0">
                <a:solidFill>
                  <a:srgbClr val="FFFFFF"/>
                </a:solidFill>
                <a:latin typeface="Argent"/>
                <a:ea typeface="Argent"/>
                <a:cs typeface="Argent"/>
                <a:sym typeface="Argent"/>
              </a:rPr>
              <a:t>.</a:t>
            </a:r>
          </a:p>
          <a:p>
            <a:pPr algn="l">
              <a:lnSpc>
                <a:spcPts val="4139"/>
              </a:lnSpc>
              <a:spcBef>
                <a:spcPct val="0"/>
              </a:spcBef>
            </a:pPr>
            <a:endParaRPr lang="en-US" sz="3600" spc="15" dirty="0">
              <a:solidFill>
                <a:srgbClr val="FFFFFF"/>
              </a:solidFill>
              <a:latin typeface="Argent"/>
              <a:ea typeface="Argent"/>
              <a:cs typeface="Argent"/>
              <a:sym typeface="Argent"/>
            </a:endParaRPr>
          </a:p>
          <a:p>
            <a:pPr algn="l">
              <a:lnSpc>
                <a:spcPts val="4139"/>
              </a:lnSpc>
              <a:spcBef>
                <a:spcPct val="0"/>
              </a:spcBef>
            </a:pPr>
            <a:r>
              <a:rPr lang="en-US" sz="3600" spc="15" dirty="0">
                <a:solidFill>
                  <a:srgbClr val="FFFFFF"/>
                </a:solidFill>
                <a:latin typeface="Argent"/>
                <a:ea typeface="Argent"/>
                <a:cs typeface="Argent"/>
                <a:sym typeface="Argent"/>
              </a:rPr>
              <a:t>Encourage your young person to think about:</a:t>
            </a:r>
          </a:p>
          <a:p>
            <a:pPr marL="859420" lvl="1" indent="-429710" algn="l">
              <a:lnSpc>
                <a:spcPts val="4139"/>
              </a:lnSpc>
              <a:buFont typeface="Arial"/>
              <a:buChar char="•"/>
            </a:pPr>
            <a:r>
              <a:rPr lang="en-US" sz="3600" spc="15" dirty="0">
                <a:solidFill>
                  <a:srgbClr val="FFFFFF"/>
                </a:solidFill>
                <a:latin typeface="Argent"/>
                <a:ea typeface="Argent"/>
                <a:cs typeface="Argent"/>
                <a:sym typeface="Argent"/>
              </a:rPr>
              <a:t>What did I learn?</a:t>
            </a:r>
          </a:p>
          <a:p>
            <a:pPr marL="859420" lvl="1" indent="-429710" algn="l">
              <a:lnSpc>
                <a:spcPts val="4139"/>
              </a:lnSpc>
              <a:buFont typeface="Arial"/>
              <a:buChar char="•"/>
            </a:pPr>
            <a:r>
              <a:rPr lang="en-US" sz="3600" spc="15" dirty="0">
                <a:solidFill>
                  <a:srgbClr val="FFFFFF"/>
                </a:solidFill>
                <a:latin typeface="Argent"/>
                <a:ea typeface="Argent"/>
                <a:cs typeface="Argent"/>
                <a:sym typeface="Argent"/>
              </a:rPr>
              <a:t>What did I enjoy?</a:t>
            </a:r>
          </a:p>
          <a:p>
            <a:pPr marL="859420" lvl="1" indent="-429710" algn="l">
              <a:lnSpc>
                <a:spcPts val="4139"/>
              </a:lnSpc>
              <a:buFont typeface="Arial"/>
              <a:buChar char="•"/>
            </a:pPr>
            <a:r>
              <a:rPr lang="en-US" sz="3600" spc="15" dirty="0">
                <a:solidFill>
                  <a:srgbClr val="FFFFFF"/>
                </a:solidFill>
                <a:latin typeface="Argent"/>
                <a:ea typeface="Argent"/>
                <a:cs typeface="Argent"/>
                <a:sym typeface="Argent"/>
              </a:rPr>
              <a:t>What skills did I develop?</a:t>
            </a:r>
          </a:p>
          <a:p>
            <a:pPr marL="859420" lvl="1" indent="-429710" algn="l">
              <a:lnSpc>
                <a:spcPts val="4139"/>
              </a:lnSpc>
              <a:buFont typeface="Arial"/>
              <a:buChar char="•"/>
            </a:pPr>
            <a:r>
              <a:rPr lang="en-US" sz="3600" spc="15" dirty="0">
                <a:solidFill>
                  <a:srgbClr val="FFFFFF"/>
                </a:solidFill>
                <a:latin typeface="Argent"/>
                <a:ea typeface="Argent"/>
                <a:cs typeface="Argent"/>
                <a:sym typeface="Argent"/>
              </a:rPr>
              <a:t>What surprised me?</a:t>
            </a:r>
          </a:p>
          <a:p>
            <a:pPr marL="859420" lvl="1" indent="-429710" algn="l">
              <a:lnSpc>
                <a:spcPts val="4139"/>
              </a:lnSpc>
              <a:buFont typeface="Arial"/>
              <a:buChar char="•"/>
            </a:pPr>
            <a:r>
              <a:rPr lang="en-US" sz="3600" spc="15" dirty="0">
                <a:solidFill>
                  <a:srgbClr val="FFFFFF"/>
                </a:solidFill>
                <a:latin typeface="Argent"/>
                <a:ea typeface="Argent"/>
                <a:cs typeface="Argent"/>
                <a:sym typeface="Argent"/>
              </a:rPr>
              <a:t>Would I want to do this career in the future?</a:t>
            </a:r>
          </a:p>
          <a:p>
            <a:pPr algn="l">
              <a:lnSpc>
                <a:spcPts val="4139"/>
              </a:lnSpc>
              <a:spcBef>
                <a:spcPct val="0"/>
              </a:spcBef>
            </a:pPr>
            <a:endParaRPr lang="en-US" sz="3600" spc="15" dirty="0">
              <a:solidFill>
                <a:srgbClr val="FFFFFF"/>
              </a:solidFill>
              <a:latin typeface="Argent"/>
              <a:ea typeface="Argent"/>
              <a:cs typeface="Argent"/>
              <a:sym typeface="Argent"/>
            </a:endParaRPr>
          </a:p>
          <a:p>
            <a:pPr algn="l">
              <a:lnSpc>
                <a:spcPts val="4139"/>
              </a:lnSpc>
              <a:spcBef>
                <a:spcPct val="0"/>
              </a:spcBef>
            </a:pPr>
            <a:r>
              <a:rPr lang="en-US" sz="3600" spc="15" dirty="0">
                <a:solidFill>
                  <a:srgbClr val="FFFFFF"/>
                </a:solidFill>
                <a:latin typeface="Argent"/>
                <a:ea typeface="Argent"/>
                <a:cs typeface="Argent"/>
                <a:sym typeface="Argent"/>
              </a:rPr>
              <a:t>They can then use the experience when discussing:</a:t>
            </a:r>
          </a:p>
          <a:p>
            <a:pPr algn="l">
              <a:lnSpc>
                <a:spcPts val="4139"/>
              </a:lnSpc>
              <a:spcBef>
                <a:spcPct val="0"/>
              </a:spcBef>
            </a:pPr>
            <a:r>
              <a:rPr lang="en-US" sz="3600" spc="15" dirty="0">
                <a:solidFill>
                  <a:srgbClr val="FFFFFF"/>
                </a:solidFill>
                <a:latin typeface="Argent"/>
                <a:ea typeface="Argent"/>
                <a:cs typeface="Argent"/>
                <a:sym typeface="Argent"/>
              </a:rPr>
              <a:t>🎓 College</a:t>
            </a:r>
          </a:p>
          <a:p>
            <a:pPr algn="l">
              <a:lnSpc>
                <a:spcPts val="4139"/>
              </a:lnSpc>
              <a:spcBef>
                <a:spcPct val="0"/>
              </a:spcBef>
            </a:pPr>
            <a:r>
              <a:rPr lang="en-US" sz="3600" spc="15" dirty="0">
                <a:solidFill>
                  <a:srgbClr val="FFFFFF"/>
                </a:solidFill>
                <a:latin typeface="Argent"/>
                <a:ea typeface="Argent"/>
                <a:cs typeface="Argent"/>
                <a:sym typeface="Argent"/>
              </a:rPr>
              <a:t> 🎓 University</a:t>
            </a:r>
          </a:p>
          <a:p>
            <a:pPr algn="l">
              <a:lnSpc>
                <a:spcPts val="4139"/>
              </a:lnSpc>
              <a:spcBef>
                <a:spcPct val="0"/>
              </a:spcBef>
            </a:pPr>
            <a:r>
              <a:rPr lang="en-US" sz="3600" spc="15" dirty="0">
                <a:solidFill>
                  <a:srgbClr val="FFFFFF"/>
                </a:solidFill>
                <a:latin typeface="Argent"/>
                <a:ea typeface="Argent"/>
                <a:cs typeface="Argent"/>
                <a:sym typeface="Argent"/>
              </a:rPr>
              <a:t> 💼 Apprenticeships</a:t>
            </a:r>
          </a:p>
          <a:p>
            <a:pPr algn="l">
              <a:lnSpc>
                <a:spcPts val="4139"/>
              </a:lnSpc>
              <a:spcBef>
                <a:spcPct val="0"/>
              </a:spcBef>
            </a:pPr>
            <a:r>
              <a:rPr lang="en-US" sz="3600" spc="15" dirty="0">
                <a:solidFill>
                  <a:srgbClr val="FFFFFF"/>
                </a:solidFill>
                <a:latin typeface="Argent"/>
                <a:ea typeface="Argent"/>
                <a:cs typeface="Argent"/>
                <a:sym typeface="Argent"/>
              </a:rPr>
              <a:t> 📄 CVs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9F2"/>
        </a:solidFill>
        <a:effectLst/>
      </p:bgPr>
    </p:bg>
    <p:spTree>
      <p:nvGrpSpPr>
        <p:cNvPr id="1" name=""/>
        <p:cNvGrpSpPr/>
        <p:nvPr/>
      </p:nvGrpSpPr>
      <p:grpSpPr>
        <a:xfrm>
          <a:off x="0" y="0"/>
          <a:ext cx="0" cy="0"/>
          <a:chOff x="0" y="0"/>
          <a:chExt cx="0" cy="0"/>
        </a:xfrm>
      </p:grpSpPr>
      <p:sp>
        <p:nvSpPr>
          <p:cNvPr id="2" name="Freeform 2"/>
          <p:cNvSpPr/>
          <p:nvPr/>
        </p:nvSpPr>
        <p:spPr>
          <a:xfrm rot="2944870">
            <a:off x="14066534" y="-3032333"/>
            <a:ext cx="6385531" cy="6369568"/>
          </a:xfrm>
          <a:custGeom>
            <a:avLst/>
            <a:gdLst/>
            <a:ahLst/>
            <a:cxnLst/>
            <a:rect l="l" t="t" r="r" b="b"/>
            <a:pathLst>
              <a:path w="6385531" h="6369568">
                <a:moveTo>
                  <a:pt x="0" y="0"/>
                </a:moveTo>
                <a:lnTo>
                  <a:pt x="6385532" y="0"/>
                </a:lnTo>
                <a:lnTo>
                  <a:pt x="6385532"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9625290" y="2065425"/>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TextBox 4"/>
          <p:cNvSpPr txBox="1"/>
          <p:nvPr/>
        </p:nvSpPr>
        <p:spPr>
          <a:xfrm>
            <a:off x="257166" y="318738"/>
            <a:ext cx="13505747" cy="2133838"/>
          </a:xfrm>
          <a:prstGeom prst="rect">
            <a:avLst/>
          </a:prstGeom>
        </p:spPr>
        <p:txBody>
          <a:bodyPr lIns="0" tIns="0" rIns="0" bIns="0" rtlCol="0" anchor="t">
            <a:spAutoFit/>
          </a:bodyPr>
          <a:lstStyle/>
          <a:p>
            <a:pPr algn="l">
              <a:lnSpc>
                <a:spcPts val="8299"/>
              </a:lnSpc>
            </a:pPr>
            <a:r>
              <a:rPr lang="en-US" sz="7980" b="1" i="1" spc="-438">
                <a:solidFill>
                  <a:srgbClr val="99C32E"/>
                </a:solidFill>
                <a:latin typeface="Cerebri Heavy Italics"/>
                <a:ea typeface="Cerebri Heavy Italics"/>
                <a:cs typeface="Cerebri Heavy Italics"/>
                <a:sym typeface="Cerebri Heavy Italics"/>
              </a:rPr>
              <a:t>PARENTS' MOST ASKED QUESTIONS 🤔</a:t>
            </a:r>
          </a:p>
        </p:txBody>
      </p:sp>
      <p:sp>
        <p:nvSpPr>
          <p:cNvPr id="5" name="TextBox 5"/>
          <p:cNvSpPr txBox="1"/>
          <p:nvPr/>
        </p:nvSpPr>
        <p:spPr>
          <a:xfrm>
            <a:off x="411527" y="2830202"/>
            <a:ext cx="8732473" cy="447675"/>
          </a:xfrm>
          <a:prstGeom prst="rect">
            <a:avLst/>
          </a:prstGeom>
        </p:spPr>
        <p:txBody>
          <a:bodyPr lIns="0" tIns="0" rIns="0" bIns="0" rtlCol="0" anchor="t">
            <a:spAutoFit/>
          </a:bodyPr>
          <a:lstStyle/>
          <a:p>
            <a:pPr algn="l">
              <a:lnSpc>
                <a:spcPts val="3464"/>
              </a:lnSpc>
            </a:pPr>
            <a:r>
              <a:rPr lang="en-US" sz="2887" u="sng">
                <a:solidFill>
                  <a:srgbClr val="000000"/>
                </a:solidFill>
                <a:latin typeface="Argent"/>
                <a:ea typeface="Argent"/>
                <a:cs typeface="Argent"/>
                <a:sym typeface="Argent"/>
              </a:rPr>
              <a:t>Can they change their placement? </a:t>
            </a:r>
          </a:p>
        </p:txBody>
      </p:sp>
      <p:sp>
        <p:nvSpPr>
          <p:cNvPr id="6" name="TextBox 6"/>
          <p:cNvSpPr txBox="1"/>
          <p:nvPr/>
        </p:nvSpPr>
        <p:spPr>
          <a:xfrm>
            <a:off x="411527" y="3477171"/>
            <a:ext cx="17502842" cy="1323975"/>
          </a:xfrm>
          <a:prstGeom prst="rect">
            <a:avLst/>
          </a:prstGeom>
        </p:spPr>
        <p:txBody>
          <a:bodyPr lIns="0" tIns="0" rIns="0" bIns="0" rtlCol="0" anchor="t">
            <a:spAutoFit/>
          </a:bodyPr>
          <a:lstStyle/>
          <a:p>
            <a:pPr algn="l">
              <a:lnSpc>
                <a:spcPts val="3464"/>
              </a:lnSpc>
            </a:pPr>
            <a:r>
              <a:rPr lang="en-US" sz="2887">
                <a:solidFill>
                  <a:srgbClr val="99C32E"/>
                </a:solidFill>
                <a:latin typeface="Argent"/>
                <a:ea typeface="Argent"/>
                <a:cs typeface="Argent"/>
                <a:sym typeface="Argent"/>
              </a:rPr>
              <a:t>No, students should not change their placement. If they are not happy with their placement, please try to encourage them to give it a go. It is all about getting skills and experience. If they do not attend, they will miss out!!</a:t>
            </a:r>
          </a:p>
        </p:txBody>
      </p:sp>
      <p:sp>
        <p:nvSpPr>
          <p:cNvPr id="7" name="TextBox 7"/>
          <p:cNvSpPr txBox="1"/>
          <p:nvPr/>
        </p:nvSpPr>
        <p:spPr>
          <a:xfrm>
            <a:off x="411527" y="5001171"/>
            <a:ext cx="8732473" cy="447675"/>
          </a:xfrm>
          <a:prstGeom prst="rect">
            <a:avLst/>
          </a:prstGeom>
        </p:spPr>
        <p:txBody>
          <a:bodyPr lIns="0" tIns="0" rIns="0" bIns="0" rtlCol="0" anchor="t">
            <a:spAutoFit/>
          </a:bodyPr>
          <a:lstStyle/>
          <a:p>
            <a:pPr algn="l">
              <a:lnSpc>
                <a:spcPts val="3464"/>
              </a:lnSpc>
            </a:pPr>
            <a:r>
              <a:rPr lang="en-US" sz="2887" u="sng">
                <a:solidFill>
                  <a:srgbClr val="000000"/>
                </a:solidFill>
                <a:latin typeface="Argent"/>
                <a:ea typeface="Argent"/>
                <a:cs typeface="Argent"/>
                <a:sym typeface="Argent"/>
              </a:rPr>
              <a:t>What should they wear?</a:t>
            </a:r>
          </a:p>
        </p:txBody>
      </p:sp>
      <p:sp>
        <p:nvSpPr>
          <p:cNvPr id="8" name="TextBox 8"/>
          <p:cNvSpPr txBox="1"/>
          <p:nvPr/>
        </p:nvSpPr>
        <p:spPr>
          <a:xfrm>
            <a:off x="411527" y="5648871"/>
            <a:ext cx="17502842" cy="885825"/>
          </a:xfrm>
          <a:prstGeom prst="rect">
            <a:avLst/>
          </a:prstGeom>
        </p:spPr>
        <p:txBody>
          <a:bodyPr lIns="0" tIns="0" rIns="0" bIns="0" rtlCol="0" anchor="t">
            <a:spAutoFit/>
          </a:bodyPr>
          <a:lstStyle/>
          <a:p>
            <a:pPr algn="l">
              <a:lnSpc>
                <a:spcPts val="3464"/>
              </a:lnSpc>
            </a:pPr>
            <a:r>
              <a:rPr lang="en-US" sz="2887">
                <a:solidFill>
                  <a:srgbClr val="E6A611"/>
                </a:solidFill>
                <a:latin typeface="Argent"/>
                <a:ea typeface="Argent"/>
                <a:cs typeface="Argent"/>
                <a:sym typeface="Argent"/>
              </a:rPr>
              <a:t>Students should read their confirmed paperwork. On here it will tell them what they need to wear. Some placements may ask them to wear specific safety boots (mechanics etc)</a:t>
            </a:r>
          </a:p>
        </p:txBody>
      </p:sp>
      <p:sp>
        <p:nvSpPr>
          <p:cNvPr id="9" name="TextBox 9"/>
          <p:cNvSpPr txBox="1"/>
          <p:nvPr/>
        </p:nvSpPr>
        <p:spPr>
          <a:xfrm>
            <a:off x="411527" y="6734721"/>
            <a:ext cx="8732473" cy="447675"/>
          </a:xfrm>
          <a:prstGeom prst="rect">
            <a:avLst/>
          </a:prstGeom>
        </p:spPr>
        <p:txBody>
          <a:bodyPr lIns="0" tIns="0" rIns="0" bIns="0" rtlCol="0" anchor="t">
            <a:spAutoFit/>
          </a:bodyPr>
          <a:lstStyle/>
          <a:p>
            <a:pPr algn="l">
              <a:lnSpc>
                <a:spcPts val="3464"/>
              </a:lnSpc>
            </a:pPr>
            <a:r>
              <a:rPr lang="en-US" sz="2887" u="sng">
                <a:solidFill>
                  <a:srgbClr val="000000"/>
                </a:solidFill>
                <a:latin typeface="Argent"/>
                <a:ea typeface="Argent"/>
                <a:cs typeface="Argent"/>
                <a:sym typeface="Argent"/>
              </a:rPr>
              <a:t>Can they do a placement with a family member?</a:t>
            </a:r>
          </a:p>
        </p:txBody>
      </p:sp>
      <p:sp>
        <p:nvSpPr>
          <p:cNvPr id="10" name="TextBox 10"/>
          <p:cNvSpPr txBox="1"/>
          <p:nvPr/>
        </p:nvSpPr>
        <p:spPr>
          <a:xfrm>
            <a:off x="411527" y="7382421"/>
            <a:ext cx="11765834" cy="885825"/>
          </a:xfrm>
          <a:prstGeom prst="rect">
            <a:avLst/>
          </a:prstGeom>
        </p:spPr>
        <p:txBody>
          <a:bodyPr lIns="0" tIns="0" rIns="0" bIns="0" rtlCol="0" anchor="t">
            <a:spAutoFit/>
          </a:bodyPr>
          <a:lstStyle/>
          <a:p>
            <a:pPr algn="l">
              <a:lnSpc>
                <a:spcPts val="3464"/>
              </a:lnSpc>
            </a:pPr>
            <a:r>
              <a:rPr lang="en-US" sz="2887">
                <a:solidFill>
                  <a:srgbClr val="7F2964"/>
                </a:solidFill>
                <a:latin typeface="Argent"/>
                <a:ea typeface="Argent"/>
                <a:cs typeface="Argent"/>
                <a:sym typeface="Argent"/>
              </a:rPr>
              <a:t>Yes! Students can go on placement with family members if the employer/business has the correct insurances.</a:t>
            </a:r>
          </a:p>
        </p:txBody>
      </p:sp>
      <p:sp>
        <p:nvSpPr>
          <p:cNvPr id="11" name="TextBox 11"/>
          <p:cNvSpPr txBox="1"/>
          <p:nvPr/>
        </p:nvSpPr>
        <p:spPr>
          <a:xfrm>
            <a:off x="411527" y="8468271"/>
            <a:ext cx="15227821" cy="447675"/>
          </a:xfrm>
          <a:prstGeom prst="rect">
            <a:avLst/>
          </a:prstGeom>
        </p:spPr>
        <p:txBody>
          <a:bodyPr lIns="0" tIns="0" rIns="0" bIns="0" rtlCol="0" anchor="t">
            <a:spAutoFit/>
          </a:bodyPr>
          <a:lstStyle/>
          <a:p>
            <a:pPr algn="l">
              <a:lnSpc>
                <a:spcPts val="3464"/>
              </a:lnSpc>
            </a:pPr>
            <a:r>
              <a:rPr lang="en-US" sz="2887" u="sng">
                <a:solidFill>
                  <a:srgbClr val="000000"/>
                </a:solidFill>
                <a:latin typeface="Argent"/>
                <a:ea typeface="Argent"/>
                <a:cs typeface="Argent"/>
                <a:sym typeface="Argent"/>
              </a:rPr>
              <a:t>What happens if we can’t get in touch with the employer for a pre-placement interview?</a:t>
            </a:r>
          </a:p>
        </p:txBody>
      </p:sp>
      <p:sp>
        <p:nvSpPr>
          <p:cNvPr id="12" name="TextBox 12"/>
          <p:cNvSpPr txBox="1"/>
          <p:nvPr/>
        </p:nvSpPr>
        <p:spPr>
          <a:xfrm>
            <a:off x="411527" y="9115971"/>
            <a:ext cx="16596131" cy="447675"/>
          </a:xfrm>
          <a:prstGeom prst="rect">
            <a:avLst/>
          </a:prstGeom>
        </p:spPr>
        <p:txBody>
          <a:bodyPr lIns="0" tIns="0" rIns="0" bIns="0" rtlCol="0" anchor="t">
            <a:spAutoFit/>
          </a:bodyPr>
          <a:lstStyle/>
          <a:p>
            <a:pPr algn="l">
              <a:lnSpc>
                <a:spcPts val="3464"/>
              </a:lnSpc>
            </a:pPr>
            <a:r>
              <a:rPr lang="en-US" sz="2887">
                <a:solidFill>
                  <a:srgbClr val="173A7F"/>
                </a:solidFill>
                <a:latin typeface="Argent"/>
                <a:ea typeface="Argent"/>
                <a:cs typeface="Argent"/>
                <a:sym typeface="Argent"/>
              </a:rPr>
              <a:t>Please let the school know. They will pass this to LEBC and we can assist in contacting the employer.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9F2"/>
        </a:solidFill>
        <a:effectLst/>
      </p:bgPr>
    </p:bg>
    <p:spTree>
      <p:nvGrpSpPr>
        <p:cNvPr id="1" name=""/>
        <p:cNvGrpSpPr/>
        <p:nvPr/>
      </p:nvGrpSpPr>
      <p:grpSpPr>
        <a:xfrm>
          <a:off x="0" y="0"/>
          <a:ext cx="0" cy="0"/>
          <a:chOff x="0" y="0"/>
          <a:chExt cx="0" cy="0"/>
        </a:xfrm>
      </p:grpSpPr>
      <p:sp>
        <p:nvSpPr>
          <p:cNvPr id="2" name="Freeform 2"/>
          <p:cNvSpPr/>
          <p:nvPr/>
        </p:nvSpPr>
        <p:spPr>
          <a:xfrm rot="2944870">
            <a:off x="14066534" y="-3032333"/>
            <a:ext cx="6385531" cy="6369568"/>
          </a:xfrm>
          <a:custGeom>
            <a:avLst/>
            <a:gdLst/>
            <a:ahLst/>
            <a:cxnLst/>
            <a:rect l="l" t="t" r="r" b="b"/>
            <a:pathLst>
              <a:path w="6385531" h="6369568">
                <a:moveTo>
                  <a:pt x="0" y="0"/>
                </a:moveTo>
                <a:lnTo>
                  <a:pt x="6385532" y="0"/>
                </a:lnTo>
                <a:lnTo>
                  <a:pt x="6385532" y="6369568"/>
                </a:lnTo>
                <a:lnTo>
                  <a:pt x="0" y="6369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9625290" y="2065425"/>
            <a:ext cx="658157" cy="774302"/>
          </a:xfrm>
          <a:custGeom>
            <a:avLst/>
            <a:gdLst/>
            <a:ahLst/>
            <a:cxnLst/>
            <a:rect l="l" t="t" r="r" b="b"/>
            <a:pathLst>
              <a:path w="658157" h="774302">
                <a:moveTo>
                  <a:pt x="0" y="0"/>
                </a:moveTo>
                <a:lnTo>
                  <a:pt x="658157" y="0"/>
                </a:lnTo>
                <a:lnTo>
                  <a:pt x="658157" y="774302"/>
                </a:lnTo>
                <a:lnTo>
                  <a:pt x="0" y="7743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TextBox 4"/>
          <p:cNvSpPr txBox="1"/>
          <p:nvPr/>
        </p:nvSpPr>
        <p:spPr>
          <a:xfrm>
            <a:off x="257166" y="309213"/>
            <a:ext cx="12504362" cy="1975968"/>
          </a:xfrm>
          <a:prstGeom prst="rect">
            <a:avLst/>
          </a:prstGeom>
        </p:spPr>
        <p:txBody>
          <a:bodyPr lIns="0" tIns="0" rIns="0" bIns="0" rtlCol="0" anchor="t">
            <a:spAutoFit/>
          </a:bodyPr>
          <a:lstStyle/>
          <a:p>
            <a:pPr algn="l">
              <a:lnSpc>
                <a:spcPts val="7684"/>
              </a:lnSpc>
            </a:pPr>
            <a:r>
              <a:rPr lang="en-US" sz="7388" b="1" i="1" spc="-406">
                <a:solidFill>
                  <a:srgbClr val="E6A611"/>
                </a:solidFill>
                <a:latin typeface="Cerebri Heavy Italics"/>
                <a:ea typeface="Cerebri Heavy Italics"/>
                <a:cs typeface="Cerebri Heavy Italics"/>
                <a:sym typeface="Cerebri Heavy Italics"/>
              </a:rPr>
              <a:t>PARENTS' MOST ASKED QUESTIONS 🤔</a:t>
            </a:r>
          </a:p>
        </p:txBody>
      </p:sp>
      <p:sp>
        <p:nvSpPr>
          <p:cNvPr id="5" name="TextBox 5"/>
          <p:cNvSpPr txBox="1"/>
          <p:nvPr/>
        </p:nvSpPr>
        <p:spPr>
          <a:xfrm>
            <a:off x="411527" y="2611127"/>
            <a:ext cx="13351386" cy="447675"/>
          </a:xfrm>
          <a:prstGeom prst="rect">
            <a:avLst/>
          </a:prstGeom>
        </p:spPr>
        <p:txBody>
          <a:bodyPr lIns="0" tIns="0" rIns="0" bIns="0" rtlCol="0" anchor="t">
            <a:spAutoFit/>
          </a:bodyPr>
          <a:lstStyle/>
          <a:p>
            <a:pPr algn="l">
              <a:lnSpc>
                <a:spcPts val="3464"/>
              </a:lnSpc>
            </a:pPr>
            <a:r>
              <a:rPr lang="en-US" sz="2887" u="sng">
                <a:solidFill>
                  <a:srgbClr val="000000"/>
                </a:solidFill>
                <a:latin typeface="Argent"/>
                <a:ea typeface="Argent"/>
                <a:cs typeface="Argent"/>
                <a:sym typeface="Argent"/>
              </a:rPr>
              <a:t>Does it matter if the work placement isn’t what they want to do in the future?</a:t>
            </a:r>
          </a:p>
        </p:txBody>
      </p:sp>
      <p:sp>
        <p:nvSpPr>
          <p:cNvPr id="6" name="TextBox 6"/>
          <p:cNvSpPr txBox="1"/>
          <p:nvPr/>
        </p:nvSpPr>
        <p:spPr>
          <a:xfrm>
            <a:off x="411527" y="3248571"/>
            <a:ext cx="17502842" cy="1762125"/>
          </a:xfrm>
          <a:prstGeom prst="rect">
            <a:avLst/>
          </a:prstGeom>
        </p:spPr>
        <p:txBody>
          <a:bodyPr lIns="0" tIns="0" rIns="0" bIns="0" rtlCol="0" anchor="t">
            <a:spAutoFit/>
          </a:bodyPr>
          <a:lstStyle/>
          <a:p>
            <a:pPr algn="l">
              <a:lnSpc>
                <a:spcPts val="3464"/>
              </a:lnSpc>
            </a:pPr>
            <a:r>
              <a:rPr lang="en-US" sz="2887" dirty="0">
                <a:solidFill>
                  <a:srgbClr val="99C32E"/>
                </a:solidFill>
                <a:latin typeface="Argent"/>
                <a:ea typeface="Argent"/>
                <a:cs typeface="Argent"/>
                <a:sym typeface="Argent"/>
              </a:rPr>
              <a:t>No! Work Experience is all about gaining valuable skills &amp; having something to put on future applications. If your young person wants to be a </a:t>
            </a:r>
            <a:r>
              <a:rPr lang="en-US" sz="2887" dirty="0" err="1">
                <a:solidFill>
                  <a:srgbClr val="99C32E"/>
                </a:solidFill>
                <a:latin typeface="Argent"/>
                <a:ea typeface="Argent"/>
                <a:cs typeface="Argent"/>
                <a:sym typeface="Argent"/>
              </a:rPr>
              <a:t>lawer</a:t>
            </a:r>
            <a:r>
              <a:rPr lang="en-US" sz="2887" dirty="0">
                <a:solidFill>
                  <a:srgbClr val="99C32E"/>
                </a:solidFill>
                <a:latin typeface="Argent"/>
                <a:ea typeface="Argent"/>
                <a:cs typeface="Argent"/>
                <a:sym typeface="Argent"/>
              </a:rPr>
              <a:t>, they do not specifically have to do a placement in law. They could do a placement in a school and still gain all the experience and knowledge that colleges and apprenticeships want to see.</a:t>
            </a:r>
          </a:p>
        </p:txBody>
      </p:sp>
      <p:sp>
        <p:nvSpPr>
          <p:cNvPr id="7" name="TextBox 7"/>
          <p:cNvSpPr txBox="1"/>
          <p:nvPr/>
        </p:nvSpPr>
        <p:spPr>
          <a:xfrm>
            <a:off x="430474" y="5153571"/>
            <a:ext cx="11188836" cy="447675"/>
          </a:xfrm>
          <a:prstGeom prst="rect">
            <a:avLst/>
          </a:prstGeom>
        </p:spPr>
        <p:txBody>
          <a:bodyPr lIns="0" tIns="0" rIns="0" bIns="0" rtlCol="0" anchor="t">
            <a:spAutoFit/>
          </a:bodyPr>
          <a:lstStyle/>
          <a:p>
            <a:pPr algn="l">
              <a:lnSpc>
                <a:spcPts val="3464"/>
              </a:lnSpc>
            </a:pPr>
            <a:r>
              <a:rPr lang="en-US" sz="2887" u="sng">
                <a:solidFill>
                  <a:srgbClr val="000000"/>
                </a:solidFill>
                <a:latin typeface="Argent"/>
                <a:ea typeface="Argent"/>
                <a:cs typeface="Argent"/>
                <a:sym typeface="Argent"/>
              </a:rPr>
              <a:t>What happens if my young person isn’t enjoying the placement?</a:t>
            </a:r>
          </a:p>
        </p:txBody>
      </p:sp>
      <p:sp>
        <p:nvSpPr>
          <p:cNvPr id="8" name="TextBox 8"/>
          <p:cNvSpPr txBox="1"/>
          <p:nvPr/>
        </p:nvSpPr>
        <p:spPr>
          <a:xfrm>
            <a:off x="411527" y="5858421"/>
            <a:ext cx="17502842" cy="885825"/>
          </a:xfrm>
          <a:prstGeom prst="rect">
            <a:avLst/>
          </a:prstGeom>
        </p:spPr>
        <p:txBody>
          <a:bodyPr lIns="0" tIns="0" rIns="0" bIns="0" rtlCol="0" anchor="t">
            <a:spAutoFit/>
          </a:bodyPr>
          <a:lstStyle/>
          <a:p>
            <a:pPr algn="l">
              <a:lnSpc>
                <a:spcPts val="3464"/>
              </a:lnSpc>
            </a:pPr>
            <a:r>
              <a:rPr lang="en-US" sz="2887">
                <a:solidFill>
                  <a:srgbClr val="E6A611"/>
                </a:solidFill>
                <a:latin typeface="Argent"/>
                <a:ea typeface="Argent"/>
                <a:cs typeface="Argent"/>
                <a:sym typeface="Argent"/>
              </a:rPr>
              <a:t>Encourage them to carry on! If they stick to it they will gain resilience which is an amazing skill to have. Ecourage them to ask their employer for more tasks, or anything that could better their experience.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1611</Words>
  <Application>Microsoft Office PowerPoint</Application>
  <PresentationFormat>Custom</PresentationFormat>
  <Paragraphs>140</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Cerebri Heavy Italics</vt:lpstr>
      <vt:lpstr>Argent Bold</vt:lpstr>
      <vt:lpstr>Cerebri Heavy</vt:lpstr>
      <vt:lpstr>Argent Italics</vt:lpstr>
      <vt:lpstr>Argent Ultra-Bold</vt:lpstr>
      <vt:lpstr>Argent</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Turquoise And Navy Modern Illustrated Education Physiotherapy Presentation</dc:title>
  <dc:creator>Lauren Bosworth</dc:creator>
  <cp:lastModifiedBy>Fay Wilson</cp:lastModifiedBy>
  <cp:revision>3</cp:revision>
  <dcterms:created xsi:type="dcterms:W3CDTF">2006-08-16T00:00:00Z</dcterms:created>
  <dcterms:modified xsi:type="dcterms:W3CDTF">2026-09-08T13:03:51Z</dcterms:modified>
  <dc:identifier>DAHTZTBTOZY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6fe2a56-af49-4a87-8d01-0ad3300d8c60_Enabled">
    <vt:lpwstr>true</vt:lpwstr>
  </property>
  <property fmtid="{D5CDD505-2E9C-101B-9397-08002B2CF9AE}" pid="3" name="MSIP_Label_d6fe2a56-af49-4a87-8d01-0ad3300d8c60_SetDate">
    <vt:lpwstr>2026-09-08T13:03:50Z</vt:lpwstr>
  </property>
  <property fmtid="{D5CDD505-2E9C-101B-9397-08002B2CF9AE}" pid="4" name="MSIP_Label_d6fe2a56-af49-4a87-8d01-0ad3300d8c60_Method">
    <vt:lpwstr>Standard</vt:lpwstr>
  </property>
  <property fmtid="{D5CDD505-2E9C-101B-9397-08002B2CF9AE}" pid="5" name="MSIP_Label_d6fe2a56-af49-4a87-8d01-0ad3300d8c60_Name">
    <vt:lpwstr>defa4170-0d19-0005-0004-bc88714345d2</vt:lpwstr>
  </property>
  <property fmtid="{D5CDD505-2E9C-101B-9397-08002B2CF9AE}" pid="6" name="MSIP_Label_d6fe2a56-af49-4a87-8d01-0ad3300d8c60_SiteId">
    <vt:lpwstr>51640577-21a1-4ce3-8bc8-5bb90cabad75</vt:lpwstr>
  </property>
  <property fmtid="{D5CDD505-2E9C-101B-9397-08002B2CF9AE}" pid="7" name="MSIP_Label_d6fe2a56-af49-4a87-8d01-0ad3300d8c60_ActionId">
    <vt:lpwstr>583ca957-483b-4d2e-831a-a35a40ff820c</vt:lpwstr>
  </property>
  <property fmtid="{D5CDD505-2E9C-101B-9397-08002B2CF9AE}" pid="8" name="MSIP_Label_d6fe2a56-af49-4a87-8d01-0ad3300d8c60_ContentBits">
    <vt:lpwstr>0</vt:lpwstr>
  </property>
  <property fmtid="{D5CDD505-2E9C-101B-9397-08002B2CF9AE}" pid="9" name="MSIP_Label_d6fe2a56-af49-4a87-8d01-0ad3300d8c60_Tag">
    <vt:lpwstr>10, 3, 0, 1</vt:lpwstr>
  </property>
</Properties>
</file>